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267" r:id="rId2"/>
    <p:sldId id="304" r:id="rId3"/>
    <p:sldId id="331" r:id="rId4"/>
    <p:sldId id="384" r:id="rId5"/>
    <p:sldId id="415" r:id="rId6"/>
    <p:sldId id="437" r:id="rId7"/>
    <p:sldId id="391" r:id="rId8"/>
    <p:sldId id="438" r:id="rId9"/>
  </p:sldIdLst>
  <p:sldSz cx="9144000" cy="6858000" type="screen4x3"/>
  <p:notesSz cx="7104063" cy="10234613"/>
  <p:embeddedFontLst>
    <p:embeddedFont>
      <p:font typeface="Frutiger 45 Light" panose="020B0500000000000000" pitchFamily="3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Frutiger LT Com 45 Light" panose="020B0303030504020204" pitchFamily="34" charset="0"/>
      <p:regular r:id="rId20"/>
      <p:bold r:id="rId21"/>
      <p:italic r:id="rId22"/>
      <p:boldItalic r:id="rId2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lzinger, Florian" initials="HF" lastIdx="2" clrIdx="0"/>
  <p:cmAuthor id="1" name="sub" initials="sub" lastIdx="1" clrIdx="1"/>
  <p:cmAuthor id="2" name="Yorulmaz, Merve" initials="YM" lastIdx="5" clrIdx="2">
    <p:extLst>
      <p:ext uri="{19B8F6BF-5375-455C-9EA6-DF929625EA0E}">
        <p15:presenceInfo xmlns:p15="http://schemas.microsoft.com/office/powerpoint/2012/main" userId="S-1-5-21-3617743424-2264104643-3755661423-208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BCE"/>
    <a:srgbClr val="8EC88E"/>
    <a:srgbClr val="72BA72"/>
    <a:srgbClr val="5B92C9"/>
    <a:srgbClr val="3A75B0"/>
    <a:srgbClr val="81C181"/>
    <a:srgbClr val="86C486"/>
    <a:srgbClr val="5DB7B3"/>
    <a:srgbClr val="479F9B"/>
    <a:srgbClr val="68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796" autoAdjust="0"/>
  </p:normalViewPr>
  <p:slideViewPr>
    <p:cSldViewPr>
      <p:cViewPr>
        <p:scale>
          <a:sx n="110" d="100"/>
          <a:sy n="110" d="100"/>
        </p:scale>
        <p:origin x="653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-2112" y="-108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486840-2827-474D-A525-66A3152B654D}" type="doc">
      <dgm:prSet loTypeId="urn:microsoft.com/office/officeart/2005/8/layout/defaul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DE"/>
        </a:p>
      </dgm:t>
    </dgm:pt>
    <dgm:pt modelId="{AC955BF9-B2EA-4337-ABF4-EFF3DE40100F}">
      <dgm:prSet phldrT="[Text]" custT="1"/>
      <dgm:spPr>
        <a:solidFill>
          <a:srgbClr val="242D50">
            <a:alpha val="89804"/>
          </a:srgbClr>
        </a:solidFill>
      </dgm:spPr>
      <dgm:t>
        <a:bodyPr/>
        <a:lstStyle/>
        <a:p>
          <a:r>
            <a:rPr lang="de-DE" sz="1800" dirty="0" smtClean="0"/>
            <a:t>Liste von Indikatoren</a:t>
          </a:r>
          <a:endParaRPr lang="de-DE" sz="1800" dirty="0"/>
        </a:p>
      </dgm:t>
    </dgm:pt>
    <dgm:pt modelId="{1BA2ECD2-4FDC-4F63-98E2-D42232D8EFC7}" type="parTrans" cxnId="{C6EB9C00-428A-4025-AA4F-B0ED6758F7A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F3644F4-37FA-4B48-9CD9-4582E313BFE4}" type="sibTrans" cxnId="{C6EB9C00-428A-4025-AA4F-B0ED6758F7A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29251DE-38B1-4732-8846-5DB518BF3A96}">
      <dgm:prSet phldrT="[Text]" custT="1"/>
      <dgm:spPr>
        <a:solidFill>
          <a:srgbClr val="008B9A">
            <a:alpha val="89804"/>
          </a:srgbClr>
        </a:solidFill>
      </dgm:spPr>
      <dgm:t>
        <a:bodyPr/>
        <a:lstStyle/>
        <a:p>
          <a:r>
            <a:rPr lang="de-DE" sz="1800" dirty="0" smtClean="0"/>
            <a:t>Übersicht über typische GE-Maßnahmen</a:t>
          </a:r>
          <a:endParaRPr lang="de-DE" sz="1800" dirty="0"/>
        </a:p>
      </dgm:t>
    </dgm:pt>
    <dgm:pt modelId="{46E2EEB0-8B5C-4169-BDFD-8D9422DFDC5A}" type="parTrans" cxnId="{B1240391-D33C-4DB6-B661-5ACB24A58FE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D50F8C7-CE6C-4E89-A378-19C48A57BAF1}" type="sibTrans" cxnId="{B1240391-D33C-4DB6-B661-5ACB24A58FEA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7409348-2AED-4553-AD7F-E6D297CD6C8C}">
      <dgm:prSet phldrT="[Text]" custT="1"/>
      <dgm:spPr>
        <a:solidFill>
          <a:srgbClr val="008B9A">
            <a:alpha val="89804"/>
          </a:srgbClr>
        </a:solidFill>
      </dgm:spPr>
      <dgm:t>
        <a:bodyPr/>
        <a:lstStyle/>
        <a:p>
          <a:r>
            <a:rPr lang="de-DE" sz="1500" smtClean="0"/>
            <a:t>40 </a:t>
          </a:r>
          <a:r>
            <a:rPr lang="de-DE" sz="1500" smtClean="0"/>
            <a:t>Gleichstellungsmaßnahen, </a:t>
          </a:r>
          <a:r>
            <a:rPr lang="de-DE" sz="1500" dirty="0" smtClean="0"/>
            <a:t>davon knapp die Hälfte hinterlegt mit idealtypischen </a:t>
          </a:r>
          <a:r>
            <a:rPr lang="de-DE" sz="1500" dirty="0" err="1" smtClean="0"/>
            <a:t>Wirkungslogiken</a:t>
          </a:r>
          <a:endParaRPr lang="de-DE" sz="1500" dirty="0"/>
        </a:p>
      </dgm:t>
    </dgm:pt>
    <dgm:pt modelId="{009A5C0A-A6DB-4BEE-9922-48D8CE4E7316}" type="parTrans" cxnId="{BDA41C9C-E783-4FD1-8BE6-AC78A0ED813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43FB8A77-8F93-4ADA-958B-E6B728170B60}" type="sibTrans" cxnId="{BDA41C9C-E783-4FD1-8BE6-AC78A0ED813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F82462C-2F14-41C0-B180-76FF2366926C}">
      <dgm:prSet phldrT="[Text]" custT="1"/>
      <dgm:spPr>
        <a:solidFill>
          <a:srgbClr val="C5D2D9"/>
        </a:solidFill>
      </dgm:spPr>
      <dgm:t>
        <a:bodyPr/>
        <a:lstStyle/>
        <a:p>
          <a:r>
            <a:rPr lang="de-DE" sz="1800" dirty="0" smtClean="0">
              <a:solidFill>
                <a:srgbClr val="007A87"/>
              </a:solidFill>
            </a:rPr>
            <a:t>Logframes und </a:t>
          </a:r>
          <a:r>
            <a:rPr lang="de-DE" sz="1800" dirty="0" err="1" smtClean="0">
              <a:solidFill>
                <a:srgbClr val="007A87"/>
              </a:solidFill>
            </a:rPr>
            <a:t>ToCs</a:t>
          </a:r>
          <a:endParaRPr lang="de-DE" sz="1800" dirty="0">
            <a:solidFill>
              <a:srgbClr val="007A87"/>
            </a:solidFill>
          </a:endParaRPr>
        </a:p>
      </dgm:t>
    </dgm:pt>
    <dgm:pt modelId="{9CB3510F-33D7-417F-BB45-099BD47E0CDE}" type="parTrans" cxnId="{8628982F-62EA-408A-B580-AFACC9F95A0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BAF4946-60E2-45B6-93C1-14AC7DF47949}" type="sibTrans" cxnId="{8628982F-62EA-408A-B580-AFACC9F95A0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59B12371-136D-48C6-AD30-CE941D5C92C9}">
      <dgm:prSet phldrT="[Text]" custT="1"/>
      <dgm:spPr>
        <a:solidFill>
          <a:srgbClr val="C5D2D9"/>
        </a:solidFill>
      </dgm:spPr>
      <dgm:t>
        <a:bodyPr/>
        <a:lstStyle/>
        <a:p>
          <a:r>
            <a:rPr lang="de-DE" sz="1500" dirty="0" smtClean="0">
              <a:solidFill>
                <a:srgbClr val="007A87"/>
              </a:solidFill>
            </a:rPr>
            <a:t>Visualisierung von Wirkungsketten durch „</a:t>
          </a:r>
          <a:r>
            <a:rPr lang="de-DE" sz="1500" dirty="0" err="1" smtClean="0">
              <a:solidFill>
                <a:srgbClr val="007A87"/>
              </a:solidFill>
            </a:rPr>
            <a:t>logframes</a:t>
          </a:r>
          <a:r>
            <a:rPr lang="de-DE" sz="1500" dirty="0" smtClean="0">
              <a:solidFill>
                <a:srgbClr val="007A87"/>
              </a:solidFill>
            </a:rPr>
            <a:t>“ auf Basis eines</a:t>
          </a:r>
          <a:br>
            <a:rPr lang="de-DE" sz="1500" dirty="0" smtClean="0">
              <a:solidFill>
                <a:srgbClr val="007A87"/>
              </a:solidFill>
            </a:rPr>
          </a:br>
          <a:r>
            <a:rPr lang="de-DE" sz="1500" dirty="0" smtClean="0">
              <a:solidFill>
                <a:srgbClr val="007A87"/>
              </a:solidFill>
            </a:rPr>
            <a:t>I-O-O-I Modells</a:t>
          </a:r>
          <a:endParaRPr lang="de-DE" sz="1500" dirty="0">
            <a:solidFill>
              <a:srgbClr val="007A87"/>
            </a:solidFill>
          </a:endParaRPr>
        </a:p>
      </dgm:t>
    </dgm:pt>
    <dgm:pt modelId="{4F5DE415-6158-49DF-BD0E-5C12229F0B61}" type="parTrans" cxnId="{FAFBB90B-69AD-467F-AF03-1CF2B71D856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F623A7E0-9FF8-4244-8064-E01F7D36A273}" type="sibTrans" cxnId="{FAFBB90B-69AD-467F-AF03-1CF2B71D8562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E750BCC-6187-4466-9FBE-22D357F4F5C7}">
      <dgm:prSet phldrT="[Text]" custT="1"/>
      <dgm:spPr>
        <a:solidFill>
          <a:srgbClr val="C5D2D9"/>
        </a:solidFill>
      </dgm:spPr>
      <dgm:t>
        <a:bodyPr/>
        <a:lstStyle/>
        <a:p>
          <a:endParaRPr lang="de-DE" sz="1500" dirty="0"/>
        </a:p>
      </dgm:t>
    </dgm:pt>
    <dgm:pt modelId="{C61B9331-471F-4A23-AC56-042D2F00CDF0}" type="parTrans" cxnId="{85B4C9B6-2C27-4D03-933D-28F3AC56265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B1D41D6-31B9-48B1-B05E-48458DEC5876}" type="sibTrans" cxnId="{85B4C9B6-2C27-4D03-933D-28F3AC56265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0C6B43B-536E-4D3A-80B0-566525A31566}">
      <dgm:prSet phldrT="[Text]"/>
      <dgm:spPr>
        <a:solidFill>
          <a:srgbClr val="79AEC1">
            <a:alpha val="89804"/>
          </a:srgbClr>
        </a:solidFill>
      </dgm:spPr>
      <dgm:t>
        <a:bodyPr/>
        <a:lstStyle/>
        <a:p>
          <a:r>
            <a:rPr lang="de-DE" sz="1700" dirty="0" smtClean="0"/>
            <a:t>17 Impact Stories</a:t>
          </a:r>
          <a:endParaRPr lang="de-DE" sz="1700" dirty="0"/>
        </a:p>
      </dgm:t>
    </dgm:pt>
    <dgm:pt modelId="{B1DDD65B-05C5-4BF8-AAF1-3CB40AEBC213}" type="parTrans" cxnId="{EEC94441-FA6A-43AE-90F2-08ACBE65843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DC5B646-4906-4F9A-A366-91CDAF69E4A3}" type="sibTrans" cxnId="{EEC94441-FA6A-43AE-90F2-08ACBE65843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CB64639-253E-49B8-B202-53C871DDF742}">
      <dgm:prSet phldrT="[Text]" custT="1"/>
      <dgm:spPr>
        <a:solidFill>
          <a:srgbClr val="C5D2D9"/>
        </a:solidFill>
      </dgm:spPr>
      <dgm:t>
        <a:bodyPr/>
        <a:lstStyle/>
        <a:p>
          <a:endParaRPr lang="de-DE" sz="1500" dirty="0"/>
        </a:p>
      </dgm:t>
    </dgm:pt>
    <dgm:pt modelId="{F1EFAD41-4B3F-489C-8EF8-DBB7B3B207F7}" type="parTrans" cxnId="{F944459F-4F2C-4EB7-BF31-BDF7FE24FBD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7960D29-973B-405F-A4CA-AA79B14BABD5}" type="sibTrans" cxnId="{F944459F-4F2C-4EB7-BF31-BDF7FE24FBD3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7BE9EBA-4FEB-4A4C-A11F-6907D6292A8B}">
      <dgm:prSet phldrT="[Text]" custT="1"/>
      <dgm:spPr>
        <a:solidFill>
          <a:srgbClr val="242D50">
            <a:alpha val="89804"/>
          </a:srgbClr>
        </a:solidFill>
      </dgm:spPr>
      <dgm:t>
        <a:bodyPr/>
        <a:lstStyle/>
        <a:p>
          <a:endParaRPr lang="de-DE" sz="1500" dirty="0"/>
        </a:p>
      </dgm:t>
    </dgm:pt>
    <dgm:pt modelId="{3D835EC5-98F5-4ADA-80A6-ABC1BCF9ADFD}" type="parTrans" cxnId="{A3EB19FB-42DB-4C27-8454-B9CD80EF7ECE}">
      <dgm:prSet/>
      <dgm:spPr/>
      <dgm:t>
        <a:bodyPr/>
        <a:lstStyle/>
        <a:p>
          <a:endParaRPr lang="de-DE"/>
        </a:p>
      </dgm:t>
    </dgm:pt>
    <dgm:pt modelId="{ED92BEAA-57C6-459F-A527-6E1A2127ADCD}" type="sibTrans" cxnId="{A3EB19FB-42DB-4C27-8454-B9CD80EF7ECE}">
      <dgm:prSet/>
      <dgm:spPr/>
      <dgm:t>
        <a:bodyPr/>
        <a:lstStyle/>
        <a:p>
          <a:endParaRPr lang="de-DE"/>
        </a:p>
      </dgm:t>
    </dgm:pt>
    <dgm:pt modelId="{9989F1D7-713D-430F-A361-5E9C8CF81235}">
      <dgm:prSet phldrT="[Text]" custT="1"/>
      <dgm:spPr>
        <a:solidFill>
          <a:srgbClr val="242D50">
            <a:alpha val="89804"/>
          </a:srgbClr>
        </a:solidFill>
      </dgm:spPr>
      <dgm:t>
        <a:bodyPr/>
        <a:lstStyle/>
        <a:p>
          <a:r>
            <a:rPr lang="de-DE" sz="1500" dirty="0" smtClean="0"/>
            <a:t>Gegliedert nach Themen wie Leadership,  </a:t>
          </a:r>
          <a:r>
            <a:rPr lang="de-DE" sz="1500" dirty="0" smtClean="0"/>
            <a:t>Arbeitsbedingungen, </a:t>
          </a:r>
          <a:r>
            <a:rPr lang="de-DE" sz="1500" dirty="0" smtClean="0"/>
            <a:t>Innovation</a:t>
          </a:r>
          <a:endParaRPr lang="de-DE" sz="1500" dirty="0"/>
        </a:p>
      </dgm:t>
    </dgm:pt>
    <dgm:pt modelId="{251674BD-97AF-4B7D-8374-2255D2F51480}" type="parTrans" cxnId="{490FA44F-519F-419D-A74D-9DA7EAEDB731}">
      <dgm:prSet/>
      <dgm:spPr/>
      <dgm:t>
        <a:bodyPr/>
        <a:lstStyle/>
        <a:p>
          <a:endParaRPr lang="de-DE"/>
        </a:p>
      </dgm:t>
    </dgm:pt>
    <dgm:pt modelId="{F8CCAC8D-A1B2-45B7-A39E-7DDA1A6DE711}" type="sibTrans" cxnId="{490FA44F-519F-419D-A74D-9DA7EAEDB731}">
      <dgm:prSet/>
      <dgm:spPr/>
      <dgm:t>
        <a:bodyPr/>
        <a:lstStyle/>
        <a:p>
          <a:endParaRPr lang="de-DE"/>
        </a:p>
      </dgm:t>
    </dgm:pt>
    <dgm:pt modelId="{B46754CF-2647-473C-8484-0D9344BBE50D}">
      <dgm:prSet phldrT="[Text]" custT="1"/>
      <dgm:spPr>
        <a:solidFill>
          <a:srgbClr val="242D50">
            <a:alpha val="89804"/>
          </a:srgbClr>
        </a:solidFill>
      </dgm:spPr>
      <dgm:t>
        <a:bodyPr/>
        <a:lstStyle/>
        <a:p>
          <a:r>
            <a:rPr lang="de-DE" sz="1500" dirty="0" smtClean="0"/>
            <a:t>mehr als 700 Einzelindikatoren zur Bewertung von Zielerreichung und Wirkungen</a:t>
          </a:r>
          <a:endParaRPr lang="de-DE" sz="1500" dirty="0"/>
        </a:p>
      </dgm:t>
    </dgm:pt>
    <dgm:pt modelId="{370B18DA-DB48-4FDF-B14B-3AAF7C805B60}" type="sibTrans" cxnId="{5C9D693C-CFBF-44C0-91B9-C8CE7A15837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A0C2E00-5CB2-4299-BE94-96834BEDB7D0}" type="parTrans" cxnId="{5C9D693C-CFBF-44C0-91B9-C8CE7A158379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E5656C5-AD1A-4292-8815-EEFA7AE2B312}">
      <dgm:prSet phldrT="[Text]" custT="1"/>
      <dgm:spPr>
        <a:solidFill>
          <a:srgbClr val="C5D2D9"/>
        </a:solidFill>
      </dgm:spPr>
      <dgm:t>
        <a:bodyPr/>
        <a:lstStyle/>
        <a:p>
          <a:r>
            <a:rPr lang="de-DE" sz="1500" dirty="0" smtClean="0">
              <a:solidFill>
                <a:srgbClr val="007A87"/>
              </a:solidFill>
            </a:rPr>
            <a:t>Tools zur Erstellung von „</a:t>
          </a:r>
          <a:r>
            <a:rPr lang="de-DE" sz="1500" dirty="0" err="1" smtClean="0">
              <a:solidFill>
                <a:srgbClr val="007A87"/>
              </a:solidFill>
            </a:rPr>
            <a:t>Theories</a:t>
          </a:r>
          <a:r>
            <a:rPr lang="de-DE" sz="1500" dirty="0" smtClean="0">
              <a:solidFill>
                <a:srgbClr val="007A87"/>
              </a:solidFill>
            </a:rPr>
            <a:t> </a:t>
          </a:r>
          <a:r>
            <a:rPr lang="de-DE" sz="1500" dirty="0" err="1" smtClean="0">
              <a:solidFill>
                <a:srgbClr val="007A87"/>
              </a:solidFill>
            </a:rPr>
            <a:t>of</a:t>
          </a:r>
          <a:r>
            <a:rPr lang="de-DE" sz="1500" dirty="0" smtClean="0">
              <a:solidFill>
                <a:srgbClr val="007A87"/>
              </a:solidFill>
            </a:rPr>
            <a:t> </a:t>
          </a:r>
          <a:r>
            <a:rPr lang="de-DE" sz="1500" dirty="0" err="1" smtClean="0">
              <a:solidFill>
                <a:srgbClr val="007A87"/>
              </a:solidFill>
            </a:rPr>
            <a:t>change</a:t>
          </a:r>
          <a:r>
            <a:rPr lang="de-DE" sz="1500" dirty="0" smtClean="0">
              <a:solidFill>
                <a:srgbClr val="007A87"/>
              </a:solidFill>
            </a:rPr>
            <a:t>“ für die Modellierung von Wirkungen</a:t>
          </a:r>
          <a:endParaRPr lang="de-DE" sz="1500" dirty="0">
            <a:solidFill>
              <a:srgbClr val="007A87"/>
            </a:solidFill>
          </a:endParaRPr>
        </a:p>
      </dgm:t>
    </dgm:pt>
    <dgm:pt modelId="{9482E738-0E30-4FC6-A832-FAFB3D2835D3}" type="parTrans" cxnId="{2A729983-7E18-4F93-B5FF-27800E7E54CD}">
      <dgm:prSet/>
      <dgm:spPr/>
      <dgm:t>
        <a:bodyPr/>
        <a:lstStyle/>
        <a:p>
          <a:endParaRPr lang="de-DE"/>
        </a:p>
      </dgm:t>
    </dgm:pt>
    <dgm:pt modelId="{8D793A08-4E8C-4339-9175-79E2D3854CEA}" type="sibTrans" cxnId="{2A729983-7E18-4F93-B5FF-27800E7E54CD}">
      <dgm:prSet/>
      <dgm:spPr/>
      <dgm:t>
        <a:bodyPr/>
        <a:lstStyle/>
        <a:p>
          <a:endParaRPr lang="de-DE"/>
        </a:p>
      </dgm:t>
    </dgm:pt>
    <dgm:pt modelId="{487C01E5-A641-4025-ABC0-1AEADE954E1A}">
      <dgm:prSet phldrT="[Text]" custT="1"/>
      <dgm:spPr>
        <a:solidFill>
          <a:srgbClr val="79AEC1">
            <a:alpha val="89804"/>
          </a:srgbClr>
        </a:solidFill>
      </dgm:spPr>
      <dgm:t>
        <a:bodyPr/>
        <a:lstStyle/>
        <a:p>
          <a:r>
            <a:rPr lang="de-DE" sz="1500" dirty="0" smtClean="0"/>
            <a:t>Beschreibung eines idealtypischen Wirkungspfades für ausgewählte Maßnahmen, von den Zielen über die Ergebnisse bis hin zu Wirkungen, inklusive Darstellung des Kontexts</a:t>
          </a:r>
          <a:endParaRPr lang="de-DE" sz="1500" dirty="0"/>
        </a:p>
      </dgm:t>
    </dgm:pt>
    <dgm:pt modelId="{40301972-AA28-49AE-99E7-3BF02DAECFF8}" type="sibTrans" cxnId="{ADBAED4F-E608-49E0-A917-9D78F3F0C9A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6A84F073-0EED-4816-A1BC-23BEAC373F84}" type="parTrans" cxnId="{ADBAED4F-E608-49E0-A917-9D78F3F0C9A6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0335AA4E-FA97-4BA8-8655-4E43F32BF5B1}" type="pres">
      <dgm:prSet presAssocID="{D3486840-2827-474D-A525-66A3152B654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B52B8AD-1FAC-426C-BD18-CEC383F4069B}" type="pres">
      <dgm:prSet presAssocID="{AC955BF9-B2EA-4337-ABF4-EFF3DE40100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77964BF-19BE-4B07-A91F-52EF0A58AD7C}" type="pres">
      <dgm:prSet presAssocID="{4F3644F4-37FA-4B48-9CD9-4582E313BFE4}" presName="sibTrans" presStyleCnt="0"/>
      <dgm:spPr/>
    </dgm:pt>
    <dgm:pt modelId="{2D2BC98E-753C-4976-9ED0-F2AE6EB895FB}" type="pres">
      <dgm:prSet presAssocID="{029251DE-38B1-4732-8846-5DB518BF3A9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D9724D-B92E-4C4C-A15E-85E7505484FB}" type="pres">
      <dgm:prSet presAssocID="{4D50F8C7-CE6C-4E89-A378-19C48A57BAF1}" presName="sibTrans" presStyleCnt="0"/>
      <dgm:spPr/>
    </dgm:pt>
    <dgm:pt modelId="{F856DD2F-912E-475D-9B2B-85F60A26F467}" type="pres">
      <dgm:prSet presAssocID="{0F82462C-2F14-41C0-B180-76FF2366926C}" presName="node" presStyleLbl="node1" presStyleIdx="2" presStyleCnt="4" custLinFactNeighborY="-69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F90BA1F-A979-439D-A649-A3374A715234}" type="pres">
      <dgm:prSet presAssocID="{EBAF4946-60E2-45B6-93C1-14AC7DF47949}" presName="sibTrans" presStyleCnt="0"/>
      <dgm:spPr/>
    </dgm:pt>
    <dgm:pt modelId="{186BAB77-B3C6-46C3-B300-E8BECC85CE5F}" type="pres">
      <dgm:prSet presAssocID="{00C6B43B-536E-4D3A-80B0-566525A31566}" presName="node" presStyleLbl="node1" presStyleIdx="3" presStyleCnt="4" custLinFactNeighborY="-691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C9D693C-CFBF-44C0-91B9-C8CE7A158379}" srcId="{AC955BF9-B2EA-4337-ABF4-EFF3DE40100F}" destId="{B46754CF-2647-473C-8484-0D9344BBE50D}" srcOrd="0" destOrd="0" parTransId="{EA0C2E00-5CB2-4299-BE94-96834BEDB7D0}" sibTransId="{370B18DA-DB48-4FDF-B14B-3AAF7C805B60}"/>
    <dgm:cxn modelId="{490FA44F-519F-419D-A74D-9DA7EAEDB731}" srcId="{AC955BF9-B2EA-4337-ABF4-EFF3DE40100F}" destId="{9989F1D7-713D-430F-A361-5E9C8CF81235}" srcOrd="1" destOrd="0" parTransId="{251674BD-97AF-4B7D-8374-2255D2F51480}" sibTransId="{F8CCAC8D-A1B2-45B7-A39E-7DDA1A6DE711}"/>
    <dgm:cxn modelId="{3DDBEB7F-C918-4C6F-9810-ED306342C522}" type="presOf" srcId="{0F82462C-2F14-41C0-B180-76FF2366926C}" destId="{F856DD2F-912E-475D-9B2B-85F60A26F467}" srcOrd="0" destOrd="0" presId="urn:microsoft.com/office/officeart/2005/8/layout/default"/>
    <dgm:cxn modelId="{44F09FFA-24BC-44AB-8309-CB1910A27AD6}" type="presOf" srcId="{00C6B43B-536E-4D3A-80B0-566525A31566}" destId="{186BAB77-B3C6-46C3-B300-E8BECC85CE5F}" srcOrd="0" destOrd="0" presId="urn:microsoft.com/office/officeart/2005/8/layout/default"/>
    <dgm:cxn modelId="{8FA0921B-C9C1-45F6-8E7E-DF5C90D7FDD0}" type="presOf" srcId="{B46754CF-2647-473C-8484-0D9344BBE50D}" destId="{9B52B8AD-1FAC-426C-BD18-CEC383F4069B}" srcOrd="0" destOrd="1" presId="urn:microsoft.com/office/officeart/2005/8/layout/default"/>
    <dgm:cxn modelId="{B1E6A564-184E-4ED2-8FA5-C56A01E5D1FC}" type="presOf" srcId="{487C01E5-A641-4025-ABC0-1AEADE954E1A}" destId="{186BAB77-B3C6-46C3-B300-E8BECC85CE5F}" srcOrd="0" destOrd="1" presId="urn:microsoft.com/office/officeart/2005/8/layout/default"/>
    <dgm:cxn modelId="{BEC2F1F3-D947-436B-A053-1984376D9A1E}" type="presOf" srcId="{7E5656C5-AD1A-4292-8815-EEFA7AE2B312}" destId="{F856DD2F-912E-475D-9B2B-85F60A26F467}" srcOrd="0" destOrd="2" presId="urn:microsoft.com/office/officeart/2005/8/layout/default"/>
    <dgm:cxn modelId="{96153192-01C6-40AD-96D5-1D0411EF771F}" type="presOf" srcId="{C7BE9EBA-4FEB-4A4C-A11F-6907D6292A8B}" destId="{9B52B8AD-1FAC-426C-BD18-CEC383F4069B}" srcOrd="0" destOrd="3" presId="urn:microsoft.com/office/officeart/2005/8/layout/default"/>
    <dgm:cxn modelId="{2AD9BCC3-12D8-40E8-A1A3-30666FF4F3F8}" type="presOf" srcId="{D3486840-2827-474D-A525-66A3152B654D}" destId="{0335AA4E-FA97-4BA8-8655-4E43F32BF5B1}" srcOrd="0" destOrd="0" presId="urn:microsoft.com/office/officeart/2005/8/layout/default"/>
    <dgm:cxn modelId="{A3EB19FB-42DB-4C27-8454-B9CD80EF7ECE}" srcId="{AC955BF9-B2EA-4337-ABF4-EFF3DE40100F}" destId="{C7BE9EBA-4FEB-4A4C-A11F-6907D6292A8B}" srcOrd="2" destOrd="0" parTransId="{3D835EC5-98F5-4ADA-80A6-ABC1BCF9ADFD}" sibTransId="{ED92BEAA-57C6-459F-A527-6E1A2127ADCD}"/>
    <dgm:cxn modelId="{2F73F7A4-D64C-43EB-850C-0038C7DB553E}" type="presOf" srcId="{ECB64639-253E-49B8-B202-53C871DDF742}" destId="{F856DD2F-912E-475D-9B2B-85F60A26F467}" srcOrd="0" destOrd="4" presId="urn:microsoft.com/office/officeart/2005/8/layout/default"/>
    <dgm:cxn modelId="{BDA41C9C-E783-4FD1-8BE6-AC78A0ED8134}" srcId="{029251DE-38B1-4732-8846-5DB518BF3A96}" destId="{B7409348-2AED-4553-AD7F-E6D297CD6C8C}" srcOrd="0" destOrd="0" parTransId="{009A5C0A-A6DB-4BEE-9922-48D8CE4E7316}" sibTransId="{43FB8A77-8F93-4ADA-958B-E6B728170B60}"/>
    <dgm:cxn modelId="{5A38FB1B-7643-4045-B71D-EC33CE69BE2B}" type="presOf" srcId="{9989F1D7-713D-430F-A361-5E9C8CF81235}" destId="{9B52B8AD-1FAC-426C-BD18-CEC383F4069B}" srcOrd="0" destOrd="2" presId="urn:microsoft.com/office/officeart/2005/8/layout/default"/>
    <dgm:cxn modelId="{F944459F-4F2C-4EB7-BF31-BDF7FE24FBD3}" srcId="{0F82462C-2F14-41C0-B180-76FF2366926C}" destId="{ECB64639-253E-49B8-B202-53C871DDF742}" srcOrd="3" destOrd="0" parTransId="{F1EFAD41-4B3F-489C-8EF8-DBB7B3B207F7}" sibTransId="{C7960D29-973B-405F-A4CA-AA79B14BABD5}"/>
    <dgm:cxn modelId="{FAFBB90B-69AD-467F-AF03-1CF2B71D8562}" srcId="{0F82462C-2F14-41C0-B180-76FF2366926C}" destId="{59B12371-136D-48C6-AD30-CE941D5C92C9}" srcOrd="0" destOrd="0" parTransId="{4F5DE415-6158-49DF-BD0E-5C12229F0B61}" sibTransId="{F623A7E0-9FF8-4244-8064-E01F7D36A273}"/>
    <dgm:cxn modelId="{B1240391-D33C-4DB6-B661-5ACB24A58FEA}" srcId="{D3486840-2827-474D-A525-66A3152B654D}" destId="{029251DE-38B1-4732-8846-5DB518BF3A96}" srcOrd="1" destOrd="0" parTransId="{46E2EEB0-8B5C-4169-BDFD-8D9422DFDC5A}" sibTransId="{4D50F8C7-CE6C-4E89-A378-19C48A57BAF1}"/>
    <dgm:cxn modelId="{A394A6D5-C3F0-4495-BBCA-4AB505DEAB34}" type="presOf" srcId="{029251DE-38B1-4732-8846-5DB518BF3A96}" destId="{2D2BC98E-753C-4976-9ED0-F2AE6EB895FB}" srcOrd="0" destOrd="0" presId="urn:microsoft.com/office/officeart/2005/8/layout/default"/>
    <dgm:cxn modelId="{9EDDD8C5-4A6F-4BDD-8538-73DC6EACFB0E}" type="presOf" srcId="{B7409348-2AED-4553-AD7F-E6D297CD6C8C}" destId="{2D2BC98E-753C-4976-9ED0-F2AE6EB895FB}" srcOrd="0" destOrd="1" presId="urn:microsoft.com/office/officeart/2005/8/layout/default"/>
    <dgm:cxn modelId="{2A729983-7E18-4F93-B5FF-27800E7E54CD}" srcId="{0F82462C-2F14-41C0-B180-76FF2366926C}" destId="{7E5656C5-AD1A-4292-8815-EEFA7AE2B312}" srcOrd="1" destOrd="0" parTransId="{9482E738-0E30-4FC6-A832-FAFB3D2835D3}" sibTransId="{8D793A08-4E8C-4339-9175-79E2D3854CEA}"/>
    <dgm:cxn modelId="{10B6FFF2-7FD9-47F9-9EDA-3AB8544F782A}" type="presOf" srcId="{0E750BCC-6187-4466-9FBE-22D357F4F5C7}" destId="{F856DD2F-912E-475D-9B2B-85F60A26F467}" srcOrd="0" destOrd="3" presId="urn:microsoft.com/office/officeart/2005/8/layout/default"/>
    <dgm:cxn modelId="{C6EB9C00-428A-4025-AA4F-B0ED6758F7A8}" srcId="{D3486840-2827-474D-A525-66A3152B654D}" destId="{AC955BF9-B2EA-4337-ABF4-EFF3DE40100F}" srcOrd="0" destOrd="0" parTransId="{1BA2ECD2-4FDC-4F63-98E2-D42232D8EFC7}" sibTransId="{4F3644F4-37FA-4B48-9CD9-4582E313BFE4}"/>
    <dgm:cxn modelId="{EEC94441-FA6A-43AE-90F2-08ACBE658436}" srcId="{D3486840-2827-474D-A525-66A3152B654D}" destId="{00C6B43B-536E-4D3A-80B0-566525A31566}" srcOrd="3" destOrd="0" parTransId="{B1DDD65B-05C5-4BF8-AAF1-3CB40AEBC213}" sibTransId="{ADC5B646-4906-4F9A-A366-91CDAF69E4A3}"/>
    <dgm:cxn modelId="{8628982F-62EA-408A-B580-AFACC9F95A03}" srcId="{D3486840-2827-474D-A525-66A3152B654D}" destId="{0F82462C-2F14-41C0-B180-76FF2366926C}" srcOrd="2" destOrd="0" parTransId="{9CB3510F-33D7-417F-BB45-099BD47E0CDE}" sibTransId="{EBAF4946-60E2-45B6-93C1-14AC7DF47949}"/>
    <dgm:cxn modelId="{4C6381F7-949F-452D-8368-EE4388C25E48}" type="presOf" srcId="{59B12371-136D-48C6-AD30-CE941D5C92C9}" destId="{F856DD2F-912E-475D-9B2B-85F60A26F467}" srcOrd="0" destOrd="1" presId="urn:microsoft.com/office/officeart/2005/8/layout/default"/>
    <dgm:cxn modelId="{BD42E2BC-39B5-4055-955F-06B62C9461D0}" type="presOf" srcId="{AC955BF9-B2EA-4337-ABF4-EFF3DE40100F}" destId="{9B52B8AD-1FAC-426C-BD18-CEC383F4069B}" srcOrd="0" destOrd="0" presId="urn:microsoft.com/office/officeart/2005/8/layout/default"/>
    <dgm:cxn modelId="{85B4C9B6-2C27-4D03-933D-28F3AC562655}" srcId="{0F82462C-2F14-41C0-B180-76FF2366926C}" destId="{0E750BCC-6187-4466-9FBE-22D357F4F5C7}" srcOrd="2" destOrd="0" parTransId="{C61B9331-471F-4A23-AC56-042D2F00CDF0}" sibTransId="{3B1D41D6-31B9-48B1-B05E-48458DEC5876}"/>
    <dgm:cxn modelId="{ADBAED4F-E608-49E0-A917-9D78F3F0C9A6}" srcId="{00C6B43B-536E-4D3A-80B0-566525A31566}" destId="{487C01E5-A641-4025-ABC0-1AEADE954E1A}" srcOrd="0" destOrd="0" parTransId="{6A84F073-0EED-4816-A1BC-23BEAC373F84}" sibTransId="{40301972-AA28-49AE-99E7-3BF02DAECFF8}"/>
    <dgm:cxn modelId="{04032630-61CD-4D18-B3DC-196D6A4333BF}" type="presParOf" srcId="{0335AA4E-FA97-4BA8-8655-4E43F32BF5B1}" destId="{9B52B8AD-1FAC-426C-BD18-CEC383F4069B}" srcOrd="0" destOrd="0" presId="urn:microsoft.com/office/officeart/2005/8/layout/default"/>
    <dgm:cxn modelId="{C3374C77-D852-4753-B2D3-F9A80B06D1F8}" type="presParOf" srcId="{0335AA4E-FA97-4BA8-8655-4E43F32BF5B1}" destId="{477964BF-19BE-4B07-A91F-52EF0A58AD7C}" srcOrd="1" destOrd="0" presId="urn:microsoft.com/office/officeart/2005/8/layout/default"/>
    <dgm:cxn modelId="{FA2D94B4-55AD-4F56-9019-47707228CC08}" type="presParOf" srcId="{0335AA4E-FA97-4BA8-8655-4E43F32BF5B1}" destId="{2D2BC98E-753C-4976-9ED0-F2AE6EB895FB}" srcOrd="2" destOrd="0" presId="urn:microsoft.com/office/officeart/2005/8/layout/default"/>
    <dgm:cxn modelId="{C3BCFCB5-6C1E-45A6-8B96-451104181F0D}" type="presParOf" srcId="{0335AA4E-FA97-4BA8-8655-4E43F32BF5B1}" destId="{CED9724D-B92E-4C4C-A15E-85E7505484FB}" srcOrd="3" destOrd="0" presId="urn:microsoft.com/office/officeart/2005/8/layout/default"/>
    <dgm:cxn modelId="{778FB66F-C66B-4EC8-AD33-2F727FC5FEFA}" type="presParOf" srcId="{0335AA4E-FA97-4BA8-8655-4E43F32BF5B1}" destId="{F856DD2F-912E-475D-9B2B-85F60A26F467}" srcOrd="4" destOrd="0" presId="urn:microsoft.com/office/officeart/2005/8/layout/default"/>
    <dgm:cxn modelId="{757CE40A-DAFE-4F3F-91C5-D4614AADE43B}" type="presParOf" srcId="{0335AA4E-FA97-4BA8-8655-4E43F32BF5B1}" destId="{3F90BA1F-A979-439D-A649-A3374A715234}" srcOrd="5" destOrd="0" presId="urn:microsoft.com/office/officeart/2005/8/layout/default"/>
    <dgm:cxn modelId="{9F22C6DB-0F9C-4B9E-9D74-78916FF9D885}" type="presParOf" srcId="{0335AA4E-FA97-4BA8-8655-4E43F32BF5B1}" destId="{186BAB77-B3C6-46C3-B300-E8BECC85CE5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52B8AD-1FAC-426C-BD18-CEC383F4069B}">
      <dsp:nvSpPr>
        <dsp:cNvPr id="0" name=""/>
        <dsp:cNvSpPr/>
      </dsp:nvSpPr>
      <dsp:spPr>
        <a:xfrm>
          <a:off x="772535" y="2250"/>
          <a:ext cx="3180084" cy="1908050"/>
        </a:xfrm>
        <a:prstGeom prst="rect">
          <a:avLst/>
        </a:prstGeom>
        <a:solidFill>
          <a:srgbClr val="242D50">
            <a:alpha val="8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Liste von Indikatoren</a:t>
          </a:r>
          <a:endParaRPr lang="de-DE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mehr als 700 Einzelindikatoren zur Bewertung von Zielerreichung und Wirkungen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Gegliedert nach Themen wie Leadership,  </a:t>
          </a:r>
          <a:r>
            <a:rPr lang="de-DE" sz="1500" kern="1200" dirty="0" smtClean="0"/>
            <a:t>Arbeitsbedingungen, </a:t>
          </a:r>
          <a:r>
            <a:rPr lang="de-DE" sz="1500" kern="1200" dirty="0" smtClean="0"/>
            <a:t>Innovation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500" kern="1200" dirty="0"/>
        </a:p>
      </dsp:txBody>
      <dsp:txXfrm>
        <a:off x="772535" y="2250"/>
        <a:ext cx="3180084" cy="1908050"/>
      </dsp:txXfrm>
    </dsp:sp>
    <dsp:sp modelId="{2D2BC98E-753C-4976-9ED0-F2AE6EB895FB}">
      <dsp:nvSpPr>
        <dsp:cNvPr id="0" name=""/>
        <dsp:cNvSpPr/>
      </dsp:nvSpPr>
      <dsp:spPr>
        <a:xfrm>
          <a:off x="4270629" y="2250"/>
          <a:ext cx="3180084" cy="1908050"/>
        </a:xfrm>
        <a:prstGeom prst="rect">
          <a:avLst/>
        </a:prstGeom>
        <a:solidFill>
          <a:srgbClr val="008B9A">
            <a:alpha val="8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/>
            <a:t>Übersicht über typische GE-Maßnahmen</a:t>
          </a:r>
          <a:endParaRPr lang="de-DE" sz="18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smtClean="0"/>
            <a:t>40 </a:t>
          </a:r>
          <a:r>
            <a:rPr lang="de-DE" sz="1500" kern="1200" smtClean="0"/>
            <a:t>Gleichstellungsmaßnahen, </a:t>
          </a:r>
          <a:r>
            <a:rPr lang="de-DE" sz="1500" kern="1200" dirty="0" smtClean="0"/>
            <a:t>davon knapp die Hälfte hinterlegt mit idealtypischen </a:t>
          </a:r>
          <a:r>
            <a:rPr lang="de-DE" sz="1500" kern="1200" dirty="0" err="1" smtClean="0"/>
            <a:t>Wirkungslogiken</a:t>
          </a:r>
          <a:endParaRPr lang="de-DE" sz="1500" kern="1200" dirty="0"/>
        </a:p>
      </dsp:txBody>
      <dsp:txXfrm>
        <a:off x="4270629" y="2250"/>
        <a:ext cx="3180084" cy="1908050"/>
      </dsp:txXfrm>
    </dsp:sp>
    <dsp:sp modelId="{F856DD2F-912E-475D-9B2B-85F60A26F467}">
      <dsp:nvSpPr>
        <dsp:cNvPr id="0" name=""/>
        <dsp:cNvSpPr/>
      </dsp:nvSpPr>
      <dsp:spPr>
        <a:xfrm>
          <a:off x="772535" y="2096425"/>
          <a:ext cx="3180084" cy="1908050"/>
        </a:xfrm>
        <a:prstGeom prst="rect">
          <a:avLst/>
        </a:prstGeom>
        <a:solidFill>
          <a:srgbClr val="C5D2D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solidFill>
                <a:srgbClr val="007A87"/>
              </a:solidFill>
            </a:rPr>
            <a:t>Logframes und </a:t>
          </a:r>
          <a:r>
            <a:rPr lang="de-DE" sz="1800" kern="1200" dirty="0" err="1" smtClean="0">
              <a:solidFill>
                <a:srgbClr val="007A87"/>
              </a:solidFill>
            </a:rPr>
            <a:t>ToCs</a:t>
          </a:r>
          <a:endParaRPr lang="de-DE" sz="1800" kern="1200" dirty="0">
            <a:solidFill>
              <a:srgbClr val="007A87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>
              <a:solidFill>
                <a:srgbClr val="007A87"/>
              </a:solidFill>
            </a:rPr>
            <a:t>Visualisierung von Wirkungsketten durch „</a:t>
          </a:r>
          <a:r>
            <a:rPr lang="de-DE" sz="1500" kern="1200" dirty="0" err="1" smtClean="0">
              <a:solidFill>
                <a:srgbClr val="007A87"/>
              </a:solidFill>
            </a:rPr>
            <a:t>logframes</a:t>
          </a:r>
          <a:r>
            <a:rPr lang="de-DE" sz="1500" kern="1200" dirty="0" smtClean="0">
              <a:solidFill>
                <a:srgbClr val="007A87"/>
              </a:solidFill>
            </a:rPr>
            <a:t>“ auf Basis eines</a:t>
          </a:r>
          <a:br>
            <a:rPr lang="de-DE" sz="1500" kern="1200" dirty="0" smtClean="0">
              <a:solidFill>
                <a:srgbClr val="007A87"/>
              </a:solidFill>
            </a:rPr>
          </a:br>
          <a:r>
            <a:rPr lang="de-DE" sz="1500" kern="1200" dirty="0" smtClean="0">
              <a:solidFill>
                <a:srgbClr val="007A87"/>
              </a:solidFill>
            </a:rPr>
            <a:t>I-O-O-I Modells</a:t>
          </a:r>
          <a:endParaRPr lang="de-DE" sz="1500" kern="1200" dirty="0">
            <a:solidFill>
              <a:srgbClr val="007A87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>
              <a:solidFill>
                <a:srgbClr val="007A87"/>
              </a:solidFill>
            </a:rPr>
            <a:t>Tools zur Erstellung von „</a:t>
          </a:r>
          <a:r>
            <a:rPr lang="de-DE" sz="1500" kern="1200" dirty="0" err="1" smtClean="0">
              <a:solidFill>
                <a:srgbClr val="007A87"/>
              </a:solidFill>
            </a:rPr>
            <a:t>Theories</a:t>
          </a:r>
          <a:r>
            <a:rPr lang="de-DE" sz="1500" kern="1200" dirty="0" smtClean="0">
              <a:solidFill>
                <a:srgbClr val="007A87"/>
              </a:solidFill>
            </a:rPr>
            <a:t> </a:t>
          </a:r>
          <a:r>
            <a:rPr lang="de-DE" sz="1500" kern="1200" dirty="0" err="1" smtClean="0">
              <a:solidFill>
                <a:srgbClr val="007A87"/>
              </a:solidFill>
            </a:rPr>
            <a:t>of</a:t>
          </a:r>
          <a:r>
            <a:rPr lang="de-DE" sz="1500" kern="1200" dirty="0" smtClean="0">
              <a:solidFill>
                <a:srgbClr val="007A87"/>
              </a:solidFill>
            </a:rPr>
            <a:t> </a:t>
          </a:r>
          <a:r>
            <a:rPr lang="de-DE" sz="1500" kern="1200" dirty="0" err="1" smtClean="0">
              <a:solidFill>
                <a:srgbClr val="007A87"/>
              </a:solidFill>
            </a:rPr>
            <a:t>change</a:t>
          </a:r>
          <a:r>
            <a:rPr lang="de-DE" sz="1500" kern="1200" dirty="0" smtClean="0">
              <a:solidFill>
                <a:srgbClr val="007A87"/>
              </a:solidFill>
            </a:rPr>
            <a:t>“ für die Modellierung von Wirkungen</a:t>
          </a:r>
          <a:endParaRPr lang="de-DE" sz="1500" kern="1200" dirty="0">
            <a:solidFill>
              <a:srgbClr val="007A87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1500" kern="1200" dirty="0"/>
        </a:p>
      </dsp:txBody>
      <dsp:txXfrm>
        <a:off x="772535" y="2096425"/>
        <a:ext cx="3180084" cy="1908050"/>
      </dsp:txXfrm>
    </dsp:sp>
    <dsp:sp modelId="{186BAB77-B3C6-46C3-B300-E8BECC85CE5F}">
      <dsp:nvSpPr>
        <dsp:cNvPr id="0" name=""/>
        <dsp:cNvSpPr/>
      </dsp:nvSpPr>
      <dsp:spPr>
        <a:xfrm>
          <a:off x="4270629" y="2096425"/>
          <a:ext cx="3180084" cy="1908050"/>
        </a:xfrm>
        <a:prstGeom prst="rect">
          <a:avLst/>
        </a:prstGeom>
        <a:solidFill>
          <a:srgbClr val="79AEC1">
            <a:alpha val="89804"/>
          </a:srgb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kern="1200" dirty="0" smtClean="0"/>
            <a:t>17 Impact Stories</a:t>
          </a:r>
          <a:endParaRPr lang="de-DE" sz="17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500" kern="1200" dirty="0" smtClean="0"/>
            <a:t>Beschreibung eines idealtypischen Wirkungspfades für ausgewählte Maßnahmen, von den Zielen über die Ergebnisse bis hin zu Wirkungen, inklusive Darstellung des Kontexts</a:t>
          </a:r>
          <a:endParaRPr lang="de-DE" sz="1500" kern="1200" dirty="0"/>
        </a:p>
      </dsp:txBody>
      <dsp:txXfrm>
        <a:off x="4270629" y="2096425"/>
        <a:ext cx="3180084" cy="1908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8427" cy="513508"/>
          </a:xfrm>
          <a:prstGeom prst="rect">
            <a:avLst/>
          </a:prstGeom>
        </p:spPr>
        <p:txBody>
          <a:bodyPr vert="horz" lIns="99061" tIns="49530" rIns="99061" bIns="4953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3994" y="0"/>
            <a:ext cx="3078427" cy="513508"/>
          </a:xfrm>
          <a:prstGeom prst="rect">
            <a:avLst/>
          </a:prstGeom>
        </p:spPr>
        <p:txBody>
          <a:bodyPr vert="horz" lIns="99061" tIns="49530" rIns="99061" bIns="49530" rtlCol="0"/>
          <a:lstStyle>
            <a:lvl1pPr algn="r">
              <a:defRPr sz="1300"/>
            </a:lvl1pPr>
          </a:lstStyle>
          <a:p>
            <a:fld id="{8252BF60-B24D-47EE-B0B9-48246AB1ED6A}" type="datetimeFigureOut">
              <a:rPr lang="de-DE" smtClean="0"/>
              <a:t>04.11.2019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721110"/>
            <a:ext cx="3078427" cy="513507"/>
          </a:xfrm>
          <a:prstGeom prst="rect">
            <a:avLst/>
          </a:prstGeom>
        </p:spPr>
        <p:txBody>
          <a:bodyPr vert="horz" lIns="99061" tIns="49530" rIns="99061" bIns="4953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3994" y="9721110"/>
            <a:ext cx="3078427" cy="513507"/>
          </a:xfrm>
          <a:prstGeom prst="rect">
            <a:avLst/>
          </a:prstGeom>
        </p:spPr>
        <p:txBody>
          <a:bodyPr vert="horz" lIns="99061" tIns="49530" rIns="99061" bIns="49530" rtlCol="0" anchor="b"/>
          <a:lstStyle>
            <a:lvl1pPr algn="r">
              <a:defRPr sz="1300"/>
            </a:lvl1pPr>
          </a:lstStyle>
          <a:p>
            <a:fld id="{8A1C2FD9-54A2-41E2-AD95-210C15BCC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5799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8427" cy="511731"/>
          </a:xfrm>
          <a:prstGeom prst="rect">
            <a:avLst/>
          </a:prstGeom>
        </p:spPr>
        <p:txBody>
          <a:bodyPr vert="horz" lIns="99061" tIns="49530" rIns="99061" bIns="4953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4" y="2"/>
            <a:ext cx="3078427" cy="511731"/>
          </a:xfrm>
          <a:prstGeom prst="rect">
            <a:avLst/>
          </a:prstGeom>
        </p:spPr>
        <p:txBody>
          <a:bodyPr vert="horz" lIns="99061" tIns="49530" rIns="99061" bIns="49530" rtlCol="0"/>
          <a:lstStyle>
            <a:lvl1pPr algn="r">
              <a:defRPr sz="1300"/>
            </a:lvl1pPr>
          </a:lstStyle>
          <a:p>
            <a:fld id="{3C7A2693-3C85-4EDF-BB50-6927BCA7BD34}" type="datetimeFigureOut">
              <a:rPr lang="de-DE" smtClean="0"/>
              <a:pPr/>
              <a:t>04.11.2019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1" tIns="49530" rIns="99061" bIns="4953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861443"/>
            <a:ext cx="5683250" cy="4605576"/>
          </a:xfrm>
          <a:prstGeom prst="rect">
            <a:avLst/>
          </a:prstGeom>
        </p:spPr>
        <p:txBody>
          <a:bodyPr vert="horz" lIns="99061" tIns="49530" rIns="99061" bIns="4953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8427" cy="511731"/>
          </a:xfrm>
          <a:prstGeom prst="rect">
            <a:avLst/>
          </a:prstGeom>
        </p:spPr>
        <p:txBody>
          <a:bodyPr vert="horz" lIns="99061" tIns="49530" rIns="99061" bIns="4953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4" y="9721108"/>
            <a:ext cx="3078427" cy="511731"/>
          </a:xfrm>
          <a:prstGeom prst="rect">
            <a:avLst/>
          </a:prstGeom>
        </p:spPr>
        <p:txBody>
          <a:bodyPr vert="horz" lIns="99061" tIns="49530" rIns="99061" bIns="49530" rtlCol="0" anchor="b"/>
          <a:lstStyle>
            <a:lvl1pPr algn="r">
              <a:defRPr sz="1300"/>
            </a:lvl1pPr>
          </a:lstStyle>
          <a:p>
            <a:fld id="{F9FC6FC1-29D5-435B-B083-1FD16EAEDBD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72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1374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55734">
              <a:defRPr/>
            </a:pP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869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C6FC1-29D5-435B-B083-1FD16EAEDBD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6748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 Verbindung 11"/>
          <p:cNvCxnSpPr/>
          <p:nvPr/>
        </p:nvCxnSpPr>
        <p:spPr>
          <a:xfrm>
            <a:off x="460800" y="25164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60800" y="26208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460800" y="2844000"/>
            <a:ext cx="8222400" cy="30312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cxnSp>
        <p:nvCxnSpPr>
          <p:cNvPr id="9" name="Gerade Verbindung 8"/>
          <p:cNvCxnSpPr/>
          <p:nvPr/>
        </p:nvCxnSpPr>
        <p:spPr>
          <a:xfrm>
            <a:off x="460800" y="201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60800" y="594928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457200" y="6436800"/>
            <a:ext cx="18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luss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 descr="flussdiagramm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728000"/>
            <a:ext cx="8222825" cy="4138842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608400" y="1836000"/>
            <a:ext cx="18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3"/>
          </p:nvPr>
        </p:nvSpPr>
        <p:spPr>
          <a:xfrm>
            <a:off x="6732000" y="1836000"/>
            <a:ext cx="18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0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3618000" y="1836000"/>
            <a:ext cx="1800000" cy="378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 baseline="0">
                <a:latin typeface="Frutiger LT Com 45 Light" pitchFamily="34" charset="0"/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7" name="Gerade Verbindung 6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k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0800" y="1573200"/>
            <a:ext cx="8222400" cy="540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18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dirty="0"/>
              <a:t>Master-Untertitelformat bearbeiten</a:t>
            </a:r>
          </a:p>
        </p:txBody>
      </p:sp>
      <p:cxnSp>
        <p:nvCxnSpPr>
          <p:cNvPr id="12" name="Gerade Verbindung 11"/>
          <p:cNvCxnSpPr/>
          <p:nvPr/>
        </p:nvCxnSpPr>
        <p:spPr>
          <a:xfrm>
            <a:off x="460800" y="25164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460800" y="26208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Bildplatzhalter 14"/>
          <p:cNvSpPr>
            <a:spLocks noGrp="1"/>
          </p:cNvSpPr>
          <p:nvPr>
            <p:ph type="pic" sz="quarter" idx="12"/>
          </p:nvPr>
        </p:nvSpPr>
        <p:spPr>
          <a:xfrm>
            <a:off x="460800" y="2844000"/>
            <a:ext cx="3978000" cy="30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4680000" y="2844000"/>
            <a:ext cx="3978000" cy="306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60800" y="61128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60800" y="201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57200" y="6436800"/>
            <a:ext cx="18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de-DE" sz="800" kern="1200" spc="0" dirty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©</a:t>
            </a:r>
            <a:r>
              <a:rPr lang="de-DE" sz="800" spc="0" dirty="0">
                <a:solidFill>
                  <a:schemeClr val="bg2"/>
                </a:solidFill>
                <a:latin typeface="+mn-lt"/>
              </a:rPr>
              <a:t> </a:t>
            </a:r>
            <a:r>
              <a:rPr lang="de-DE" sz="800" kern="1200" spc="0" dirty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Fraunhofer ISI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linksbuend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latin typeface="Frutiger LT Com 45 Light" pitchFamily="34" charset="0"/>
              </a:defRPr>
            </a:lvl1pPr>
            <a:lvl2pP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4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ub\AppData\Local\Temp\EFFORTI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332656"/>
            <a:ext cx="1757944" cy="72847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ullet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>
                <a:latin typeface="Frutiger LT Com 45 Light" pitchFamily="34" charset="0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nu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728000"/>
            <a:ext cx="8222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1pPr>
            <a:lvl2pPr marL="625475" indent="-26352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2pPr>
            <a:lvl3pPr marL="898525" indent="-269875">
              <a:buClr>
                <a:schemeClr val="accent3"/>
              </a:buClr>
              <a:buFont typeface="+mj-lt"/>
              <a:buAutoNum type="arabicPeriod"/>
              <a:defRPr>
                <a:latin typeface="Frutiger LT Com 45 Light" pitchFamily="34" charset="0"/>
              </a:defRPr>
            </a:lvl3pPr>
            <a:lvl4pPr marL="1165225" indent="-269875">
              <a:buClr>
                <a:schemeClr val="accent3"/>
              </a:buClr>
              <a:buFont typeface="+mj-lt"/>
              <a:buAutoNum type="arabicPeriod"/>
              <a:defRPr/>
            </a:lvl4pPr>
            <a:lvl5pPr marL="1431925" indent="-266700">
              <a:buClr>
                <a:schemeClr val="accent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457200" y="1728000"/>
            <a:ext cx="3924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8"/>
          <p:cNvSpPr>
            <a:spLocks noGrp="1"/>
          </p:cNvSpPr>
          <p:nvPr>
            <p:ph sz="quarter" idx="12"/>
          </p:nvPr>
        </p:nvSpPr>
        <p:spPr>
          <a:xfrm>
            <a:off x="4748400" y="1753200"/>
            <a:ext cx="39240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Clr>
                <a:srgbClr val="007A87"/>
              </a:buClr>
              <a:buFont typeface="Wingdings" pitchFamily="2" charset="2"/>
              <a:buNone/>
              <a:tabLst>
                <a:tab pos="0" algn="l"/>
              </a:tabLst>
              <a:defRPr>
                <a:latin typeface="Frutiger LT Com 45 Light" pitchFamily="34" charset="0"/>
              </a:defRPr>
            </a:lvl1pPr>
            <a:lvl2pPr marL="358775" indent="-358775">
              <a:buClr>
                <a:srgbClr val="007A87"/>
              </a:buClr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457200" y="1728000"/>
            <a:ext cx="1980000" cy="19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457200" y="3888000"/>
            <a:ext cx="1980000" cy="19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2592000" y="1728000"/>
            <a:ext cx="6080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Bild-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6706800" y="1728000"/>
            <a:ext cx="1980000" cy="19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Bildplatzhalter 4"/>
          <p:cNvSpPr>
            <a:spLocks noGrp="1"/>
          </p:cNvSpPr>
          <p:nvPr>
            <p:ph type="pic" sz="quarter" idx="12"/>
          </p:nvPr>
        </p:nvSpPr>
        <p:spPr>
          <a:xfrm>
            <a:off x="6706800" y="3888000"/>
            <a:ext cx="1980000" cy="1980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60800" y="1728000"/>
            <a:ext cx="6080400" cy="4140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Frutiger LT Com 45 Light" pitchFamily="34" charset="0"/>
              </a:defRPr>
            </a:lvl1pPr>
            <a:lvl2pPr marL="358775" indent="-358775">
              <a:buSzPct val="120000"/>
              <a:defRPr>
                <a:latin typeface="Frutiger LT Com 45 Light" pitchFamily="34" charset="0"/>
              </a:defRPr>
            </a:lvl2pPr>
            <a:lvl3pPr marL="62547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 marL="898525" indent="-27305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 marL="1165225" indent="-266700"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60800" y="1728000"/>
            <a:ext cx="8226000" cy="414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cxnSp>
        <p:nvCxnSpPr>
          <p:cNvPr id="5" name="Gerade Verbindung 4"/>
          <p:cNvCxnSpPr/>
          <p:nvPr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 userDrawn="1"/>
        </p:nvCxnSpPr>
        <p:spPr>
          <a:xfrm>
            <a:off x="460800" y="1425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60800" y="1314000"/>
            <a:ext cx="8222400" cy="0"/>
          </a:xfrm>
          <a:prstGeom prst="line">
            <a:avLst/>
          </a:prstGeom>
          <a:ln w="45339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sub\AppData\Local\Temp\EFFORTI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46833"/>
            <a:ext cx="1656184" cy="686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Gerade Verbindung 14"/>
          <p:cNvCxnSpPr/>
          <p:nvPr/>
        </p:nvCxnSpPr>
        <p:spPr>
          <a:xfrm>
            <a:off x="460800" y="594928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elplatzhalter 18"/>
          <p:cNvSpPr>
            <a:spLocks noGrp="1"/>
          </p:cNvSpPr>
          <p:nvPr>
            <p:ph type="title"/>
          </p:nvPr>
        </p:nvSpPr>
        <p:spPr>
          <a:xfrm>
            <a:off x="460800" y="356400"/>
            <a:ext cx="82224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460800" y="6021288"/>
            <a:ext cx="1800000" cy="1224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" kern="1200" spc="0" dirty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Seite </a:t>
            </a:r>
            <a:fld id="{35D2E405-F80B-413D-A98C-CAAD2FD4AFEC}" type="slidenum">
              <a:rPr lang="de-DE" sz="800" smtClean="0">
                <a:solidFill>
                  <a:srgbClr val="A8AFAF"/>
                </a:solidFill>
                <a:latin typeface="+mn-lt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DE" sz="800" dirty="0">
              <a:solidFill>
                <a:srgbClr val="A8AFAF"/>
              </a:solidFill>
              <a:latin typeface="+mn-lt"/>
            </a:endParaRPr>
          </a:p>
          <a:p>
            <a:r>
              <a:rPr lang="de-DE" sz="800" kern="1200" spc="0" dirty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800" kern="1200" spc="0" baseline="0" dirty="0">
                <a:solidFill>
                  <a:srgbClr val="A8AFAF"/>
                </a:solidFill>
                <a:latin typeface="+mn-lt"/>
                <a:ea typeface="+mn-ea"/>
                <a:cs typeface="+mn-cs"/>
              </a:rPr>
              <a:t> </a:t>
            </a:r>
            <a:endParaRPr lang="de-DE" sz="800" kern="1200" spc="0" dirty="0">
              <a:solidFill>
                <a:srgbClr val="A8AFAF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0800" y="201600"/>
            <a:ext cx="8222400" cy="0"/>
          </a:xfrm>
          <a:prstGeom prst="line">
            <a:avLst/>
          </a:prstGeom>
          <a:ln w="508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isi_43mm_p334_rgb.em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884480" y="6250014"/>
            <a:ext cx="1008000" cy="278282"/>
          </a:xfrm>
          <a:prstGeom prst="rect">
            <a:avLst/>
          </a:prstGeom>
        </p:spPr>
      </p:pic>
      <p:pic>
        <p:nvPicPr>
          <p:cNvPr id="8" name="Picture 39" descr="JOANNEUM-RESEARCH-POL-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096" y="6175345"/>
            <a:ext cx="900000" cy="34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68" y="6176872"/>
            <a:ext cx="1080000" cy="4204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44360" y="6178004"/>
            <a:ext cx="2268000" cy="34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Ellipse 13"/>
          <p:cNvSpPr>
            <a:spLocks noChangeAspect="1"/>
          </p:cNvSpPr>
          <p:nvPr userDrawn="1"/>
        </p:nvSpPr>
        <p:spPr>
          <a:xfrm>
            <a:off x="3815976" y="6093296"/>
            <a:ext cx="540000" cy="556742"/>
          </a:xfrm>
          <a:prstGeom prst="ellipse">
            <a:avLst/>
          </a:prstGeom>
          <a:blipFill rotWithShape="1">
            <a:blip r:embed="rId17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3" name="Grafik 12" descr="uoc_R&amp;l_in3_horitzontal.png"/>
          <p:cNvPicPr>
            <a:picLocks noChangeAspect="1"/>
          </p:cNvPicPr>
          <p:nvPr userDrawn="1"/>
        </p:nvPicPr>
        <p:blipFill>
          <a:blip r:embed="rId18" cstate="print"/>
          <a:stretch>
            <a:fillRect/>
          </a:stretch>
        </p:blipFill>
        <p:spPr>
          <a:xfrm>
            <a:off x="2555776" y="6208806"/>
            <a:ext cx="1080000" cy="316538"/>
          </a:xfrm>
          <a:prstGeom prst="rect">
            <a:avLst/>
          </a:prstGeom>
        </p:spPr>
      </p:pic>
      <p:pic>
        <p:nvPicPr>
          <p:cNvPr id="16" name="Picture 3" descr="D:\Fraunhofer ISI\EFFORTI\TeamManagement\Nate_logo_EN.jpg"/>
          <p:cNvPicPr>
            <a:picLocks noChangeAspect="1" noChangeArrowheads="1"/>
          </p:cNvPicPr>
          <p:nvPr userDrawn="1"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51520" y="6024685"/>
            <a:ext cx="1115616" cy="7886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700" kern="1200" spc="300">
          <a:solidFill>
            <a:schemeClr val="tx1"/>
          </a:solidFill>
          <a:latin typeface="Frutiger LT Com 45 Light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550"/>
        </a:spcAft>
        <a:buFont typeface="Arial" pitchFamily="34" charset="0"/>
        <a:buNone/>
        <a:defRPr sz="1600" kern="1200" baseline="0">
          <a:solidFill>
            <a:schemeClr val="tx1"/>
          </a:solidFill>
          <a:latin typeface="Frutiger 45 Light" pitchFamily="34" charset="0"/>
          <a:ea typeface="+mn-ea"/>
          <a:cs typeface="+mn-cs"/>
        </a:defRPr>
      </a:lvl1pPr>
      <a:lvl2pPr marL="6286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007A87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2pPr>
      <a:lvl3pPr marL="8953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3pPr>
      <a:lvl4pPr marL="1162050" indent="-266700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4pPr>
      <a:lvl5pPr marL="1438275" indent="-276225" algn="l" defTabSz="914400" rtl="0" eaLnBrk="1" latinLnBrk="0" hangingPunct="1">
        <a:spcBef>
          <a:spcPts val="0"/>
        </a:spcBef>
        <a:spcAft>
          <a:spcPts val="550"/>
        </a:spcAft>
        <a:buClr>
          <a:srgbClr val="A8AFAF"/>
        </a:buClr>
        <a:buFont typeface="Wingdings" pitchFamily="2" charset="2"/>
        <a:buChar char="§"/>
        <a:defRPr sz="1600" kern="1200">
          <a:solidFill>
            <a:schemeClr val="tx1"/>
          </a:solidFill>
          <a:latin typeface="Frutiger 45 Ligh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9"/>
          <p:cNvSpPr>
            <a:spLocks noGrp="1"/>
          </p:cNvSpPr>
          <p:nvPr>
            <p:ph type="body" sz="quarter" idx="4294967295"/>
          </p:nvPr>
        </p:nvSpPr>
        <p:spPr>
          <a:xfrm>
            <a:off x="4355976" y="1052736"/>
            <a:ext cx="4615256" cy="115212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defRPr sz="2200" spc="300" baseline="0">
                <a:solidFill>
                  <a:srgbClr val="007A87"/>
                </a:solidFill>
              </a:defRPr>
            </a:lvl1pPr>
          </a:lstStyle>
          <a:p>
            <a:pPr lvl="0"/>
            <a:r>
              <a:rPr lang="de-DE" b="1" dirty="0">
                <a:solidFill>
                  <a:srgbClr val="5DB7B3"/>
                </a:solidFill>
              </a:rPr>
              <a:t>Evaluation Framework </a:t>
            </a:r>
            <a:r>
              <a:rPr lang="de-DE" b="1" dirty="0" err="1">
                <a:solidFill>
                  <a:srgbClr val="5DB7B3"/>
                </a:solidFill>
              </a:rPr>
              <a:t>for</a:t>
            </a:r>
            <a:r>
              <a:rPr lang="de-DE" b="1" dirty="0">
                <a:solidFill>
                  <a:srgbClr val="5DB7B3"/>
                </a:solidFill>
              </a:rPr>
              <a:t> </a:t>
            </a:r>
            <a:r>
              <a:rPr lang="de-DE" b="1" dirty="0" err="1">
                <a:solidFill>
                  <a:srgbClr val="5DB7B3"/>
                </a:solidFill>
              </a:rPr>
              <a:t>Promoting</a:t>
            </a:r>
            <a:r>
              <a:rPr lang="de-DE" b="1" dirty="0">
                <a:solidFill>
                  <a:srgbClr val="5DB7B3"/>
                </a:solidFill>
              </a:rPr>
              <a:t> Gender </a:t>
            </a:r>
            <a:r>
              <a:rPr lang="de-DE" b="1" dirty="0" err="1">
                <a:solidFill>
                  <a:srgbClr val="5DB7B3"/>
                </a:solidFill>
              </a:rPr>
              <a:t>Equality</a:t>
            </a:r>
            <a:r>
              <a:rPr lang="de-DE" b="1" dirty="0">
                <a:solidFill>
                  <a:srgbClr val="5DB7B3"/>
                </a:solidFill>
              </a:rPr>
              <a:t> in Research </a:t>
            </a:r>
            <a:r>
              <a:rPr lang="de-DE" b="1" dirty="0" err="1">
                <a:solidFill>
                  <a:srgbClr val="5DB7B3"/>
                </a:solidFill>
              </a:rPr>
              <a:t>and</a:t>
            </a:r>
            <a:r>
              <a:rPr lang="de-DE" b="1" dirty="0">
                <a:solidFill>
                  <a:srgbClr val="5DB7B3"/>
                </a:solidFill>
              </a:rPr>
              <a:t> Innovation</a:t>
            </a:r>
          </a:p>
        </p:txBody>
      </p:sp>
      <p:sp>
        <p:nvSpPr>
          <p:cNvPr id="11" name="Rechteck 10"/>
          <p:cNvSpPr/>
          <p:nvPr/>
        </p:nvSpPr>
        <p:spPr>
          <a:xfrm>
            <a:off x="382216" y="2931529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5DB7B3"/>
                </a:solidFill>
              </a:rPr>
              <a:t>EFFORTI  - </a:t>
            </a:r>
            <a:r>
              <a:rPr lang="en-US" sz="2000" b="1" dirty="0" err="1" smtClean="0">
                <a:solidFill>
                  <a:srgbClr val="5DB7B3"/>
                </a:solidFill>
              </a:rPr>
              <a:t>ein</a:t>
            </a:r>
            <a:r>
              <a:rPr lang="en-US" sz="2000" b="1" dirty="0" smtClean="0">
                <a:solidFill>
                  <a:srgbClr val="5DB7B3"/>
                </a:solidFill>
              </a:rPr>
              <a:t> </a:t>
            </a:r>
            <a:r>
              <a:rPr lang="en-US" sz="2000" b="1" dirty="0" err="1" smtClean="0">
                <a:solidFill>
                  <a:srgbClr val="5DB7B3"/>
                </a:solidFill>
              </a:rPr>
              <a:t>praktisches</a:t>
            </a:r>
            <a:r>
              <a:rPr lang="en-US" sz="2000" b="1" dirty="0" smtClean="0">
                <a:solidFill>
                  <a:srgbClr val="5DB7B3"/>
                </a:solidFill>
              </a:rPr>
              <a:t> Tool </a:t>
            </a:r>
            <a:r>
              <a:rPr lang="en-US" sz="2000" b="1" dirty="0" err="1" smtClean="0">
                <a:solidFill>
                  <a:srgbClr val="5DB7B3"/>
                </a:solidFill>
              </a:rPr>
              <a:t>zur</a:t>
            </a:r>
            <a:r>
              <a:rPr lang="en-US" sz="2000" b="1" dirty="0" smtClean="0">
                <a:solidFill>
                  <a:srgbClr val="5DB7B3"/>
                </a:solidFill>
              </a:rPr>
              <a:t> Evaluation von </a:t>
            </a:r>
            <a:r>
              <a:rPr lang="en-US" sz="2000" b="1" dirty="0" err="1" smtClean="0">
                <a:solidFill>
                  <a:srgbClr val="5DB7B3"/>
                </a:solidFill>
              </a:rPr>
              <a:t>mittel</a:t>
            </a:r>
            <a:r>
              <a:rPr lang="en-US" sz="2000" b="1" dirty="0" smtClean="0">
                <a:solidFill>
                  <a:srgbClr val="5DB7B3"/>
                </a:solidFill>
              </a:rPr>
              <a:t>- und </a:t>
            </a:r>
            <a:r>
              <a:rPr lang="en-US" sz="2000" b="1" dirty="0" err="1" smtClean="0">
                <a:solidFill>
                  <a:srgbClr val="5DB7B3"/>
                </a:solidFill>
              </a:rPr>
              <a:t>längerfristigen</a:t>
            </a:r>
            <a:r>
              <a:rPr lang="en-US" sz="2000" b="1" dirty="0" smtClean="0">
                <a:solidFill>
                  <a:srgbClr val="5DB7B3"/>
                </a:solidFill>
              </a:rPr>
              <a:t> </a:t>
            </a:r>
            <a:r>
              <a:rPr lang="en-US" sz="2000" b="1" dirty="0" err="1" smtClean="0">
                <a:solidFill>
                  <a:srgbClr val="5DB7B3"/>
                </a:solidFill>
              </a:rPr>
              <a:t>Wirkungen</a:t>
            </a:r>
            <a:r>
              <a:rPr lang="en-US" sz="2000" b="1" dirty="0" smtClean="0">
                <a:solidFill>
                  <a:srgbClr val="5DB7B3"/>
                </a:solidFill>
              </a:rPr>
              <a:t> von </a:t>
            </a:r>
            <a:r>
              <a:rPr lang="en-US" sz="2000" b="1" dirty="0" err="1" smtClean="0">
                <a:solidFill>
                  <a:srgbClr val="5DB7B3"/>
                </a:solidFill>
              </a:rPr>
              <a:t>Gleichstellung</a:t>
            </a:r>
            <a:endParaRPr lang="de-DE" sz="2000" b="1" dirty="0" smtClean="0">
              <a:solidFill>
                <a:srgbClr val="5DB7B3"/>
              </a:solidFill>
            </a:endParaRPr>
          </a:p>
          <a:p>
            <a:endParaRPr lang="de-DE" b="1" dirty="0" smtClean="0"/>
          </a:p>
          <a:p>
            <a:endParaRPr lang="de-DE" b="1" dirty="0" smtClean="0"/>
          </a:p>
          <a:p>
            <a:r>
              <a:rPr lang="de-DE" b="1" dirty="0" smtClean="0"/>
              <a:t>Netzwerktreffen TOTAL EQUALITY Deutschland e.V. </a:t>
            </a:r>
            <a:br>
              <a:rPr lang="de-DE" b="1" dirty="0" smtClean="0"/>
            </a:br>
            <a:r>
              <a:rPr lang="de-DE" b="1" dirty="0" smtClean="0"/>
              <a:t>4. November 2019, München</a:t>
            </a:r>
          </a:p>
          <a:p>
            <a:endParaRPr lang="de-DE" b="1" dirty="0"/>
          </a:p>
          <a:p>
            <a:r>
              <a:rPr lang="de-DE" sz="1600" b="1" dirty="0" smtClean="0"/>
              <a:t>Susanne </a:t>
            </a:r>
            <a:r>
              <a:rPr lang="de-DE" sz="1600" b="1" dirty="0" err="1" smtClean="0"/>
              <a:t>Bührer</a:t>
            </a:r>
            <a:r>
              <a:rPr lang="de-DE" sz="1600" b="1" dirty="0" smtClean="0"/>
              <a:t>, </a:t>
            </a:r>
            <a:r>
              <a:rPr lang="de-DE" sz="1600" b="1" dirty="0" err="1" smtClean="0"/>
              <a:t>Merve</a:t>
            </a:r>
            <a:r>
              <a:rPr lang="de-DE" sz="1600" b="1" dirty="0" smtClean="0"/>
              <a:t> Yorulmaz</a:t>
            </a:r>
            <a:endParaRPr lang="de-DE" sz="1600" b="1" dirty="0"/>
          </a:p>
          <a:p>
            <a:endParaRPr lang="de-DE" sz="1600" b="1" dirty="0"/>
          </a:p>
          <a:p>
            <a:pPr marL="342900" lvl="0" indent="-342900">
              <a:spcAft>
                <a:spcPts val="550"/>
              </a:spcAft>
              <a:defRPr/>
            </a:pPr>
            <a:endParaRPr lang="de-DE" b="1" spc="300" dirty="0" smtClean="0">
              <a:solidFill>
                <a:srgbClr val="262626"/>
              </a:solidFill>
            </a:endParaRPr>
          </a:p>
        </p:txBody>
      </p:sp>
      <p:pic>
        <p:nvPicPr>
          <p:cNvPr id="5" name="Picture 2" descr="C:\Users\sub\AppData\Local\Temp\EFFORTI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0688"/>
            <a:ext cx="3649134" cy="1512168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396698" y="5622331"/>
            <a:ext cx="71996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Das </a:t>
            </a:r>
            <a:r>
              <a:rPr lang="en-US" sz="1200" dirty="0" err="1" smtClean="0"/>
              <a:t>Projekt</a:t>
            </a:r>
            <a:r>
              <a:rPr lang="en-US" sz="1200" dirty="0" smtClean="0"/>
              <a:t> </a:t>
            </a:r>
            <a:r>
              <a:rPr lang="en-US" sz="1200" dirty="0" err="1" smtClean="0"/>
              <a:t>erhielt</a:t>
            </a:r>
            <a:r>
              <a:rPr lang="en-US" sz="1200" dirty="0" smtClean="0"/>
              <a:t> </a:t>
            </a:r>
            <a:r>
              <a:rPr lang="en-US" sz="1200" dirty="0" err="1" smtClean="0"/>
              <a:t>eine</a:t>
            </a:r>
            <a:r>
              <a:rPr lang="en-US" sz="1200" dirty="0" smtClean="0"/>
              <a:t> </a:t>
            </a:r>
            <a:r>
              <a:rPr lang="en-US" sz="1200" dirty="0" err="1" smtClean="0"/>
              <a:t>Finanzierung</a:t>
            </a:r>
            <a:r>
              <a:rPr lang="en-US" sz="1200" dirty="0" smtClean="0"/>
              <a:t> </a:t>
            </a:r>
            <a:r>
              <a:rPr lang="en-US" sz="1200" dirty="0" err="1" smtClean="0"/>
              <a:t>durch</a:t>
            </a:r>
            <a:r>
              <a:rPr lang="en-US" sz="1200" dirty="0" smtClean="0"/>
              <a:t> das EU Horizon 2020 </a:t>
            </a:r>
            <a:r>
              <a:rPr lang="en-US" sz="1200" dirty="0" err="1" smtClean="0"/>
              <a:t>Programm</a:t>
            </a:r>
            <a:r>
              <a:rPr lang="en-US" sz="1200" dirty="0" smtClean="0"/>
              <a:t> (Grant Agreement No 710470)</a:t>
            </a:r>
            <a:endParaRPr lang="de-DE" sz="1200" dirty="0"/>
          </a:p>
        </p:txBody>
      </p:sp>
      <p:sp>
        <p:nvSpPr>
          <p:cNvPr id="12290" name="AutoShape 2" descr="https://mail.isi.fraunhofer.de/OWA/attachment.ashx?id=RgAAAAD%2bI6tXAwfUEZlBAABaQNugBwBBrMydwqjTEZkkAFAEROAGAAAACdd%2bAAB%2fznKFHZJ3SKSj66vk7WxfAABgJDtQAAAJ&amp;attcnt=1&amp;attid0=BAAAAAAA&amp;attcid0=image001.gif%4001D15764.C3B6AC90"/>
          <p:cNvSpPr>
            <a:spLocks noChangeAspect="1" noChangeArrowheads="1"/>
          </p:cNvSpPr>
          <p:nvPr/>
        </p:nvSpPr>
        <p:spPr bwMode="auto">
          <a:xfrm>
            <a:off x="127000" y="-152400"/>
            <a:ext cx="952500" cy="466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2292" name="AutoShape 4" descr="https://mail.isi.fraunhofer.de/OWA/attachment.ashx?id=RgAAAAD%2bI6tXAwfUEZlBAABaQNugBwBBrMydwqjTEZkkAFAEROAGAAAACdd%2bAAB%2fznKFHZJ3SKSj66vk7WxfAABgJDtQAAAJ&amp;attcnt=1&amp;attid0=BAAAAAAA&amp;attcid0=image001.gif%4001D15764.C3B6AC90"/>
          <p:cNvSpPr>
            <a:spLocks noChangeAspect="1" noChangeArrowheads="1"/>
          </p:cNvSpPr>
          <p:nvPr/>
        </p:nvSpPr>
        <p:spPr bwMode="auto">
          <a:xfrm>
            <a:off x="127000" y="-152400"/>
            <a:ext cx="952500" cy="466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9" name="Image1" descr="flag_yellow_low_resolution.jpg"/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8009378" y="5467530"/>
            <a:ext cx="640715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2400" cy="55436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412776"/>
            <a:ext cx="8222400" cy="403244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179C7D"/>
              </a:buClr>
              <a:buFont typeface="+mj-lt"/>
              <a:buAutoNum type="arabicPeriod"/>
              <a:defRPr sz="2000" baseline="0">
                <a:latin typeface="Frutiger LT Com 45 Light" pitchFamily="34" charset="0"/>
              </a:defRPr>
            </a:lvl1pPr>
            <a:lvl2pP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lvl="0" indent="0" algn="ctr">
              <a:buNone/>
            </a:pPr>
            <a:r>
              <a:rPr lang="en-GB" sz="2800" b="1" dirty="0" smtClean="0">
                <a:solidFill>
                  <a:srgbClr val="007A87"/>
                </a:solidFill>
              </a:rPr>
              <a:t> </a:t>
            </a:r>
            <a:r>
              <a:rPr lang="en-GB" sz="2800" b="1" dirty="0" err="1" smtClean="0">
                <a:solidFill>
                  <a:srgbClr val="5DB7B3"/>
                </a:solidFill>
              </a:rPr>
              <a:t>Teil</a:t>
            </a:r>
            <a:r>
              <a:rPr lang="en-GB" sz="2800" b="1" dirty="0" smtClean="0">
                <a:solidFill>
                  <a:srgbClr val="5DB7B3"/>
                </a:solidFill>
              </a:rPr>
              <a:t> I</a:t>
            </a:r>
          </a:p>
          <a:p>
            <a:pPr marL="0" lvl="0" indent="0" algn="ctr">
              <a:buNone/>
            </a:pPr>
            <a:r>
              <a:rPr lang="en-GB" sz="4800" b="1" dirty="0" smtClean="0">
                <a:solidFill>
                  <a:srgbClr val="5DB7B3"/>
                </a:solidFill>
              </a:rPr>
              <a:t>Motivation und </a:t>
            </a:r>
            <a:r>
              <a:rPr lang="en-GB" sz="4800" b="1" dirty="0" err="1" smtClean="0">
                <a:solidFill>
                  <a:srgbClr val="5DB7B3"/>
                </a:solidFill>
              </a:rPr>
              <a:t>konzeptioneller</a:t>
            </a:r>
            <a:r>
              <a:rPr lang="en-GB" sz="4800" b="1" dirty="0" smtClean="0">
                <a:solidFill>
                  <a:srgbClr val="5DB7B3"/>
                </a:solidFill>
              </a:rPr>
              <a:t> </a:t>
            </a:r>
            <a:br>
              <a:rPr lang="en-GB" sz="4800" b="1" dirty="0" smtClean="0">
                <a:solidFill>
                  <a:srgbClr val="5DB7B3"/>
                </a:solidFill>
              </a:rPr>
            </a:br>
            <a:r>
              <a:rPr lang="en-GB" sz="4800" b="1" dirty="0" err="1" smtClean="0">
                <a:solidFill>
                  <a:srgbClr val="5DB7B3"/>
                </a:solidFill>
              </a:rPr>
              <a:t>Hintergrund</a:t>
            </a:r>
            <a:endParaRPr lang="en-GB" sz="4800" b="1" dirty="0" smtClean="0">
              <a:solidFill>
                <a:srgbClr val="5DB7B3"/>
              </a:solidFill>
            </a:endParaRPr>
          </a:p>
          <a:p>
            <a:pPr lvl="0"/>
            <a:endParaRPr lang="en-GB" sz="4800" dirty="0" smtClean="0"/>
          </a:p>
          <a:p>
            <a:pPr lvl="0"/>
            <a:endParaRPr lang="en-GB" sz="4800" dirty="0" smtClean="0"/>
          </a:p>
          <a:p>
            <a:pPr lvl="1"/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90368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2400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Motivation</a:t>
            </a:r>
            <a:endParaRPr lang="de-DE" dirty="0"/>
          </a:p>
        </p:txBody>
      </p:sp>
      <p:sp>
        <p:nvSpPr>
          <p:cNvPr id="5" name="Inhaltsplatzhalter 8"/>
          <p:cNvSpPr>
            <a:spLocks noGrp="1"/>
          </p:cNvSpPr>
          <p:nvPr>
            <p:ph sz="quarter" idx="11"/>
          </p:nvPr>
        </p:nvSpPr>
        <p:spPr>
          <a:xfrm>
            <a:off x="467544" y="1614012"/>
            <a:ext cx="8222400" cy="345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 lang="de-DE" sz="2000" baseline="0" smtClean="0">
                <a:latin typeface="+mj-lt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marL="342900" indent="-342900" defTabSz="180000">
              <a:buFont typeface="Symbol" panose="05050102010706020507" pitchFamily="18" charset="2"/>
              <a:buChar char="-"/>
            </a:pPr>
            <a:r>
              <a:rPr lang="en-GB" sz="1600" dirty="0" err="1" smtClean="0"/>
              <a:t>Gleichstellung</a:t>
            </a:r>
            <a:r>
              <a:rPr lang="en-GB" sz="1600" dirty="0" smtClean="0"/>
              <a:t> (GE) </a:t>
            </a:r>
            <a:r>
              <a:rPr lang="en-GB" sz="1600" dirty="0" err="1" smtClean="0"/>
              <a:t>ist</a:t>
            </a:r>
            <a:r>
              <a:rPr lang="en-GB" sz="1600" dirty="0" smtClean="0"/>
              <a:t> </a:t>
            </a:r>
            <a:r>
              <a:rPr lang="en-GB" sz="1600" dirty="0" err="1" smtClean="0"/>
              <a:t>seit</a:t>
            </a:r>
            <a:r>
              <a:rPr lang="en-GB" sz="1600" dirty="0" smtClean="0"/>
              <a:t> </a:t>
            </a:r>
            <a:r>
              <a:rPr lang="en-GB" sz="1600" dirty="0" err="1" smtClean="0"/>
              <a:t>Jahrzehnten</a:t>
            </a:r>
            <a:r>
              <a:rPr lang="en-GB" sz="1600" dirty="0" smtClean="0"/>
              <a:t> </a:t>
            </a:r>
            <a:r>
              <a:rPr lang="en-GB" sz="1600" dirty="0" err="1" smtClean="0"/>
              <a:t>ein</a:t>
            </a:r>
            <a:r>
              <a:rPr lang="en-GB" sz="1600" dirty="0" smtClean="0"/>
              <a:t> </a:t>
            </a:r>
            <a:r>
              <a:rPr lang="en-GB" sz="1600" dirty="0" err="1" smtClean="0"/>
              <a:t>zentrales</a:t>
            </a:r>
            <a:r>
              <a:rPr lang="en-GB" sz="1600" dirty="0" smtClean="0"/>
              <a:t> </a:t>
            </a:r>
            <a:r>
              <a:rPr lang="en-GB" sz="1600" dirty="0" err="1" smtClean="0"/>
              <a:t>Thema</a:t>
            </a:r>
            <a:r>
              <a:rPr lang="en-GB" sz="1600" dirty="0" smtClean="0"/>
              <a:t> der </a:t>
            </a:r>
            <a:r>
              <a:rPr lang="en-GB" sz="1600" dirty="0" err="1" smtClean="0"/>
              <a:t>Wissenschafts</a:t>
            </a:r>
            <a:r>
              <a:rPr lang="en-GB" sz="1600" dirty="0" smtClean="0"/>
              <a:t>- und </a:t>
            </a:r>
            <a:r>
              <a:rPr lang="en-GB" sz="1600" dirty="0" err="1" smtClean="0"/>
              <a:t>Innovationspolitik</a:t>
            </a:r>
            <a:endParaRPr lang="en-GB" sz="1600" dirty="0"/>
          </a:p>
          <a:p>
            <a:pPr marL="342900" indent="-342900" defTabSz="180000">
              <a:buFont typeface="Symbol" panose="05050102010706020507" pitchFamily="18" charset="2"/>
              <a:buChar char="-"/>
            </a:pPr>
            <a:r>
              <a:rPr lang="en-GB" sz="1600" dirty="0" smtClean="0"/>
              <a:t>Das </a:t>
            </a:r>
            <a:r>
              <a:rPr lang="en-GB" sz="1600" dirty="0" err="1" smtClean="0"/>
              <a:t>akademische</a:t>
            </a:r>
            <a:r>
              <a:rPr lang="en-GB" sz="1600" dirty="0" smtClean="0"/>
              <a:t> </a:t>
            </a:r>
            <a:r>
              <a:rPr lang="en-GB" sz="1600" dirty="0" err="1" smtClean="0"/>
              <a:t>Wissen</a:t>
            </a:r>
            <a:r>
              <a:rPr lang="en-GB" sz="1600" dirty="0" smtClean="0"/>
              <a:t> </a:t>
            </a:r>
            <a:r>
              <a:rPr lang="en-GB" sz="1600" dirty="0" err="1" smtClean="0"/>
              <a:t>zu</a:t>
            </a:r>
            <a:r>
              <a:rPr lang="en-GB" sz="1600" dirty="0" smtClean="0"/>
              <a:t> den </a:t>
            </a:r>
            <a:r>
              <a:rPr lang="en-GB" sz="1600" dirty="0" err="1" smtClean="0"/>
              <a:t>Ursachen</a:t>
            </a:r>
            <a:r>
              <a:rPr lang="en-GB" sz="1600" dirty="0" smtClean="0"/>
              <a:t> der </a:t>
            </a:r>
            <a:r>
              <a:rPr lang="en-GB" sz="1600" dirty="0" err="1" smtClean="0"/>
              <a:t>mangelnden</a:t>
            </a:r>
            <a:r>
              <a:rPr lang="en-GB" sz="1600" dirty="0" smtClean="0"/>
              <a:t> </a:t>
            </a:r>
            <a:r>
              <a:rPr lang="en-GB" sz="1600" dirty="0" err="1" smtClean="0"/>
              <a:t>Repräsentanz</a:t>
            </a:r>
            <a:r>
              <a:rPr lang="en-GB" sz="1600" dirty="0" smtClean="0"/>
              <a:t> von Frauen </a:t>
            </a:r>
            <a:r>
              <a:rPr lang="en-GB" sz="1600" dirty="0" err="1" smtClean="0"/>
              <a:t>im</a:t>
            </a:r>
            <a:r>
              <a:rPr lang="en-GB" sz="1600" dirty="0" smtClean="0"/>
              <a:t> </a:t>
            </a:r>
            <a:r>
              <a:rPr lang="en-GB" sz="1600" dirty="0" err="1" smtClean="0"/>
              <a:t>Forschungs</a:t>
            </a:r>
            <a:r>
              <a:rPr lang="en-GB" sz="1600" dirty="0" smtClean="0"/>
              <a:t>- und </a:t>
            </a:r>
            <a:r>
              <a:rPr lang="en-GB" sz="1600" dirty="0" err="1" smtClean="0"/>
              <a:t>Innovationssystem</a:t>
            </a:r>
            <a:r>
              <a:rPr lang="en-GB" sz="1600" dirty="0" smtClean="0"/>
              <a:t> </a:t>
            </a:r>
            <a:r>
              <a:rPr lang="en-GB" sz="1600" dirty="0" err="1" smtClean="0"/>
              <a:t>ist</a:t>
            </a:r>
            <a:r>
              <a:rPr lang="en-GB" sz="1600" dirty="0" smtClean="0"/>
              <a:t> </a:t>
            </a:r>
            <a:r>
              <a:rPr lang="en-GB" sz="1600" dirty="0" err="1" smtClean="0"/>
              <a:t>umfassend</a:t>
            </a:r>
            <a:endParaRPr lang="en-GB" sz="1600" dirty="0" smtClean="0"/>
          </a:p>
          <a:p>
            <a:pPr marL="342900" indent="-342900" defTabSz="180000">
              <a:buFont typeface="Symbol" panose="05050102010706020507" pitchFamily="18" charset="2"/>
              <a:buChar char="-"/>
            </a:pPr>
            <a:r>
              <a:rPr lang="en-GB" sz="1600" dirty="0" err="1" smtClean="0"/>
              <a:t>Es</a:t>
            </a:r>
            <a:r>
              <a:rPr lang="en-GB" sz="1600" dirty="0" smtClean="0"/>
              <a:t> </a:t>
            </a:r>
            <a:r>
              <a:rPr lang="en-GB" sz="1600" dirty="0" err="1" smtClean="0"/>
              <a:t>existieren</a:t>
            </a:r>
            <a:r>
              <a:rPr lang="en-GB" sz="1600" dirty="0" smtClean="0"/>
              <a:t> </a:t>
            </a:r>
            <a:r>
              <a:rPr lang="en-GB" sz="1600" dirty="0" err="1" smtClean="0"/>
              <a:t>eine</a:t>
            </a:r>
            <a:r>
              <a:rPr lang="en-GB" sz="1600" dirty="0" smtClean="0"/>
              <a:t> </a:t>
            </a:r>
            <a:r>
              <a:rPr lang="en-GB" sz="1600" dirty="0" err="1" smtClean="0"/>
              <a:t>Vielzahl</a:t>
            </a:r>
            <a:r>
              <a:rPr lang="en-GB" sz="1600" dirty="0" smtClean="0"/>
              <a:t> an </a:t>
            </a:r>
            <a:r>
              <a:rPr lang="en-GB" sz="1600" dirty="0" err="1" smtClean="0"/>
              <a:t>Maßnahmen</a:t>
            </a:r>
            <a:r>
              <a:rPr lang="en-GB" sz="1600" dirty="0" smtClean="0"/>
              <a:t> </a:t>
            </a:r>
            <a:r>
              <a:rPr lang="en-GB" sz="1600" dirty="0" err="1" smtClean="0"/>
              <a:t>zur</a:t>
            </a:r>
            <a:r>
              <a:rPr lang="en-GB" sz="1600" dirty="0" smtClean="0"/>
              <a:t> </a:t>
            </a:r>
            <a:r>
              <a:rPr lang="en-GB" sz="1600" dirty="0" err="1" smtClean="0"/>
              <a:t>Förderung</a:t>
            </a:r>
            <a:r>
              <a:rPr lang="en-GB" sz="1600" dirty="0" smtClean="0"/>
              <a:t> von GE</a:t>
            </a:r>
          </a:p>
          <a:p>
            <a:pPr marL="342900" indent="-342900" defTabSz="180000">
              <a:buFont typeface="Symbol" panose="05050102010706020507" pitchFamily="18" charset="2"/>
              <a:buChar char="-"/>
            </a:pPr>
            <a:r>
              <a:rPr lang="en-GB" sz="1600" dirty="0" smtClean="0">
                <a:solidFill>
                  <a:srgbClr val="479F9B"/>
                </a:solidFill>
              </a:rPr>
              <a:t>Aber: </a:t>
            </a:r>
            <a:r>
              <a:rPr lang="en-GB" sz="1600" dirty="0" err="1" smtClean="0">
                <a:solidFill>
                  <a:srgbClr val="479F9B"/>
                </a:solidFill>
              </a:rPr>
              <a:t>Fortschritt</a:t>
            </a:r>
            <a:r>
              <a:rPr lang="en-GB" sz="1600" dirty="0" smtClean="0">
                <a:solidFill>
                  <a:srgbClr val="479F9B"/>
                </a:solidFill>
              </a:rPr>
              <a:t> </a:t>
            </a:r>
            <a:r>
              <a:rPr lang="en-GB" sz="1600" dirty="0" err="1" smtClean="0">
                <a:solidFill>
                  <a:srgbClr val="479F9B"/>
                </a:solidFill>
              </a:rPr>
              <a:t>findet</a:t>
            </a:r>
            <a:r>
              <a:rPr lang="en-GB" sz="1600" dirty="0" smtClean="0">
                <a:solidFill>
                  <a:srgbClr val="479F9B"/>
                </a:solidFill>
              </a:rPr>
              <a:t> </a:t>
            </a:r>
            <a:r>
              <a:rPr lang="en-GB" sz="1600" dirty="0" err="1" smtClean="0">
                <a:solidFill>
                  <a:srgbClr val="479F9B"/>
                </a:solidFill>
              </a:rPr>
              <a:t>nur</a:t>
            </a:r>
            <a:r>
              <a:rPr lang="en-GB" sz="1600" dirty="0" smtClean="0">
                <a:solidFill>
                  <a:srgbClr val="479F9B"/>
                </a:solidFill>
              </a:rPr>
              <a:t> </a:t>
            </a:r>
            <a:r>
              <a:rPr lang="en-GB" sz="1600" dirty="0" err="1" smtClean="0">
                <a:solidFill>
                  <a:srgbClr val="479F9B"/>
                </a:solidFill>
              </a:rPr>
              <a:t>sehr</a:t>
            </a:r>
            <a:r>
              <a:rPr lang="en-GB" sz="1600" dirty="0" smtClean="0">
                <a:solidFill>
                  <a:srgbClr val="479F9B"/>
                </a:solidFill>
              </a:rPr>
              <a:t> </a:t>
            </a:r>
            <a:r>
              <a:rPr lang="en-GB" sz="1600" dirty="0" err="1" smtClean="0">
                <a:solidFill>
                  <a:srgbClr val="479F9B"/>
                </a:solidFill>
              </a:rPr>
              <a:t>langsam</a:t>
            </a:r>
            <a:r>
              <a:rPr lang="en-GB" sz="1600" dirty="0" smtClean="0">
                <a:solidFill>
                  <a:srgbClr val="479F9B"/>
                </a:solidFill>
              </a:rPr>
              <a:t> </a:t>
            </a:r>
            <a:r>
              <a:rPr lang="en-GB" sz="1600" dirty="0" err="1" smtClean="0">
                <a:solidFill>
                  <a:srgbClr val="479F9B"/>
                </a:solidFill>
              </a:rPr>
              <a:t>statt</a:t>
            </a:r>
            <a:endParaRPr lang="en-GB" sz="1600" dirty="0" smtClean="0">
              <a:solidFill>
                <a:srgbClr val="479F9B"/>
              </a:solidFill>
            </a:endParaRPr>
          </a:p>
          <a:p>
            <a:pPr marL="342900" indent="-342900" defTabSz="180000">
              <a:buFont typeface="Symbol" panose="05050102010706020507" pitchFamily="18" charset="2"/>
              <a:buChar char="-"/>
            </a:pPr>
            <a:endParaRPr lang="en-GB" sz="1600" dirty="0" smtClean="0"/>
          </a:p>
          <a:p>
            <a:pPr defTabSz="180000">
              <a:spcBef>
                <a:spcPts val="600"/>
              </a:spcBef>
              <a:buNone/>
            </a:pPr>
            <a:r>
              <a:rPr lang="de-DE" sz="1600" dirty="0" smtClean="0"/>
              <a:t>			</a:t>
            </a:r>
            <a:endParaRPr lang="en-GB" sz="1600" dirty="0"/>
          </a:p>
        </p:txBody>
      </p:sp>
      <p:sp>
        <p:nvSpPr>
          <p:cNvPr id="2" name="Rechteck 1"/>
          <p:cNvSpPr/>
          <p:nvPr/>
        </p:nvSpPr>
        <p:spPr>
          <a:xfrm>
            <a:off x="722466" y="3825128"/>
            <a:ext cx="7967478" cy="756000"/>
          </a:xfrm>
          <a:prstGeom prst="rect">
            <a:avLst/>
          </a:prstGeom>
          <a:solidFill>
            <a:srgbClr val="5D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 err="1" smtClean="0"/>
              <a:t>Wir</a:t>
            </a:r>
            <a:r>
              <a:rPr lang="en-GB" sz="1400" dirty="0" smtClean="0"/>
              <a:t> </a:t>
            </a:r>
            <a:r>
              <a:rPr lang="en-GB" sz="1400" dirty="0" err="1" smtClean="0"/>
              <a:t>brauchen</a:t>
            </a:r>
            <a:r>
              <a:rPr lang="en-GB" sz="1400" dirty="0" smtClean="0"/>
              <a:t> </a:t>
            </a:r>
            <a:r>
              <a:rPr lang="en-GB" sz="1400" dirty="0" err="1" smtClean="0"/>
              <a:t>Evidenz</a:t>
            </a:r>
            <a:r>
              <a:rPr lang="en-GB" sz="1400" dirty="0" smtClean="0"/>
              <a:t>, </a:t>
            </a:r>
            <a:r>
              <a:rPr lang="en-GB" sz="1400" dirty="0" err="1" smtClean="0"/>
              <a:t>dass</a:t>
            </a:r>
            <a:r>
              <a:rPr lang="en-GB" sz="1400" dirty="0" smtClean="0"/>
              <a:t> GE </a:t>
            </a:r>
            <a:r>
              <a:rPr lang="en-GB" sz="1400" dirty="0" err="1" smtClean="0"/>
              <a:t>auch</a:t>
            </a:r>
            <a:r>
              <a:rPr lang="en-GB" sz="1400" dirty="0" smtClean="0"/>
              <a:t> </a:t>
            </a:r>
            <a:r>
              <a:rPr lang="en-GB" sz="1400" dirty="0" err="1" smtClean="0"/>
              <a:t>zu</a:t>
            </a:r>
            <a:r>
              <a:rPr lang="en-GB" sz="1400" dirty="0" smtClean="0"/>
              <a:t> </a:t>
            </a:r>
            <a:r>
              <a:rPr lang="en-GB" sz="1400" dirty="0" err="1" smtClean="0"/>
              <a:t>verbesserten</a:t>
            </a:r>
            <a:r>
              <a:rPr lang="en-GB" sz="1400" dirty="0" smtClean="0"/>
              <a:t> (</a:t>
            </a:r>
            <a:r>
              <a:rPr lang="en-GB" sz="1400" dirty="0" err="1" smtClean="0"/>
              <a:t>Forschungs</a:t>
            </a:r>
            <a:r>
              <a:rPr lang="en-GB" sz="1400" dirty="0" smtClean="0"/>
              <a:t>- und Innovations-)</a:t>
            </a:r>
            <a:r>
              <a:rPr lang="en-GB" sz="1400" dirty="0" err="1" smtClean="0"/>
              <a:t>Ergebnissen</a:t>
            </a:r>
            <a:r>
              <a:rPr lang="en-GB" sz="1400" dirty="0" smtClean="0"/>
              <a:t> und –</a:t>
            </a:r>
            <a:r>
              <a:rPr lang="en-GB" sz="1400" dirty="0" err="1" smtClean="0"/>
              <a:t>prozessen</a:t>
            </a:r>
            <a:r>
              <a:rPr lang="en-GB" sz="1400" dirty="0" smtClean="0"/>
              <a:t> </a:t>
            </a:r>
            <a:r>
              <a:rPr lang="en-GB" sz="1400" dirty="0" err="1" smtClean="0"/>
              <a:t>führt</a:t>
            </a:r>
            <a:r>
              <a:rPr lang="en-GB" sz="1400" dirty="0" smtClean="0"/>
              <a:t>, </a:t>
            </a:r>
            <a:r>
              <a:rPr lang="en-GB" sz="1400" dirty="0" err="1" smtClean="0"/>
              <a:t>z.B</a:t>
            </a:r>
            <a:r>
              <a:rPr lang="en-GB" sz="1400" dirty="0" smtClean="0"/>
              <a:t>. </a:t>
            </a:r>
            <a:r>
              <a:rPr lang="en-GB" sz="1400" dirty="0" err="1" smtClean="0"/>
              <a:t>einer</a:t>
            </a:r>
            <a:r>
              <a:rPr lang="en-GB" sz="1400" dirty="0" smtClean="0"/>
              <a:t> </a:t>
            </a:r>
            <a:r>
              <a:rPr lang="en-GB" sz="1400" dirty="0" err="1" smtClean="0"/>
              <a:t>höheren</a:t>
            </a:r>
            <a:r>
              <a:rPr lang="en-GB" sz="1400" dirty="0" smtClean="0"/>
              <a:t> </a:t>
            </a:r>
            <a:r>
              <a:rPr lang="en-GB" sz="1400" dirty="0" err="1" smtClean="0"/>
              <a:t>gesellschaftlichen</a:t>
            </a:r>
            <a:r>
              <a:rPr lang="en-GB" sz="1400" dirty="0" smtClean="0"/>
              <a:t> </a:t>
            </a:r>
            <a:r>
              <a:rPr lang="en-GB" sz="1400" dirty="0" err="1" smtClean="0"/>
              <a:t>Relevanz</a:t>
            </a:r>
            <a:r>
              <a:rPr lang="en-GB" sz="1400" dirty="0" smtClean="0"/>
              <a:t> und </a:t>
            </a:r>
            <a:r>
              <a:rPr lang="en-GB" sz="1400" dirty="0" err="1" smtClean="0"/>
              <a:t>Adressierung</a:t>
            </a:r>
            <a:r>
              <a:rPr lang="en-GB" sz="1400" dirty="0" smtClean="0"/>
              <a:t> der </a:t>
            </a:r>
            <a:r>
              <a:rPr lang="en-GB" sz="1400" dirty="0" err="1" smtClean="0"/>
              <a:t>großen</a:t>
            </a:r>
            <a:r>
              <a:rPr lang="en-GB" sz="1400" dirty="0" smtClean="0"/>
              <a:t> </a:t>
            </a:r>
            <a:r>
              <a:rPr lang="en-GB" sz="1400" dirty="0" err="1" smtClean="0"/>
              <a:t>gesellschaftlichen</a:t>
            </a:r>
            <a:r>
              <a:rPr lang="en-GB" sz="1400" dirty="0" smtClean="0"/>
              <a:t> </a:t>
            </a:r>
            <a:r>
              <a:rPr lang="en-GB" sz="1400" dirty="0" err="1" smtClean="0"/>
              <a:t>Herausforderungen</a:t>
            </a:r>
            <a:r>
              <a:rPr lang="en-GB" sz="1400" dirty="0" smtClean="0"/>
              <a:t> (</a:t>
            </a:r>
            <a:r>
              <a:rPr lang="en-GB" sz="1400" dirty="0"/>
              <a:t>H2020 Interim Evaluation on GE)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722466" y="4869224"/>
            <a:ext cx="7967478" cy="576000"/>
          </a:xfrm>
          <a:prstGeom prst="rect">
            <a:avLst/>
          </a:prstGeom>
          <a:solidFill>
            <a:srgbClr val="5D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80000">
              <a:spcBef>
                <a:spcPts val="600"/>
              </a:spcBef>
              <a:buNone/>
            </a:pPr>
            <a:r>
              <a:rPr lang="en-GB" sz="1600" dirty="0"/>
              <a:t>EFFORTI </a:t>
            </a:r>
            <a:r>
              <a:rPr lang="en-GB" sz="1600" dirty="0" smtClean="0"/>
              <a:t>will </a:t>
            </a:r>
            <a:r>
              <a:rPr lang="en-GB" sz="1600" dirty="0" err="1" smtClean="0"/>
              <a:t>genau</a:t>
            </a:r>
            <a:r>
              <a:rPr lang="en-GB" sz="1600" dirty="0" smtClean="0"/>
              <a:t> </a:t>
            </a:r>
            <a:r>
              <a:rPr lang="en-GB" sz="1600" dirty="0" err="1" smtClean="0"/>
              <a:t>hierbei</a:t>
            </a:r>
            <a:r>
              <a:rPr lang="en-GB" sz="1600" dirty="0" smtClean="0"/>
              <a:t> </a:t>
            </a:r>
            <a:r>
              <a:rPr lang="en-GB" sz="1600" dirty="0" err="1" smtClean="0"/>
              <a:t>unterstützen</a:t>
            </a:r>
            <a:r>
              <a:rPr lang="en-GB" sz="1600" dirty="0" smtClean="0"/>
              <a:t>, </a:t>
            </a:r>
            <a:r>
              <a:rPr lang="en-GB" sz="1600" dirty="0" err="1" smtClean="0"/>
              <a:t>indem</a:t>
            </a:r>
            <a:r>
              <a:rPr lang="en-GB" sz="1600" dirty="0" smtClean="0"/>
              <a:t> </a:t>
            </a:r>
            <a:r>
              <a:rPr lang="en-GB" sz="1600" dirty="0" err="1" smtClean="0"/>
              <a:t>mittel</a:t>
            </a:r>
            <a:r>
              <a:rPr lang="en-GB" sz="1600" dirty="0" smtClean="0"/>
              <a:t>- und </a:t>
            </a:r>
            <a:r>
              <a:rPr lang="en-GB" sz="1600" dirty="0" err="1" smtClean="0"/>
              <a:t>längerfristige</a:t>
            </a:r>
            <a:r>
              <a:rPr lang="en-GB" sz="1600" dirty="0" smtClean="0"/>
              <a:t> </a:t>
            </a:r>
            <a:r>
              <a:rPr lang="en-GB" sz="1600" dirty="0" err="1" smtClean="0"/>
              <a:t>Wirkungen</a:t>
            </a:r>
            <a:r>
              <a:rPr lang="en-GB" sz="1600" dirty="0" smtClean="0"/>
              <a:t> von </a:t>
            </a:r>
            <a:r>
              <a:rPr lang="en-GB" sz="1600" dirty="0" err="1" smtClean="0"/>
              <a:t>Gleichstellungsmaßnahmen</a:t>
            </a:r>
            <a:r>
              <a:rPr lang="en-GB" sz="1600" dirty="0" smtClean="0"/>
              <a:t> transparent </a:t>
            </a:r>
            <a:r>
              <a:rPr lang="en-GB" sz="1600" dirty="0" err="1" smtClean="0"/>
              <a:t>gemacht</a:t>
            </a:r>
            <a:r>
              <a:rPr lang="en-GB" sz="1600" dirty="0" smtClean="0"/>
              <a:t> </a:t>
            </a:r>
            <a:r>
              <a:rPr lang="en-GB" sz="1600" dirty="0" err="1" smtClean="0"/>
              <a:t>werden</a:t>
            </a:r>
            <a:endParaRPr lang="en-GB" sz="1600" dirty="0"/>
          </a:p>
        </p:txBody>
      </p:sp>
      <p:sp>
        <p:nvSpPr>
          <p:cNvPr id="10" name="Pfeil nach rechts 9"/>
          <p:cNvSpPr/>
          <p:nvPr/>
        </p:nvSpPr>
        <p:spPr>
          <a:xfrm>
            <a:off x="395536" y="5028540"/>
            <a:ext cx="259279" cy="200724"/>
          </a:xfrm>
          <a:prstGeom prst="rightArrow">
            <a:avLst>
              <a:gd name="adj1" fmla="val 50000"/>
              <a:gd name="adj2" fmla="val 39418"/>
            </a:avLst>
          </a:prstGeom>
          <a:solidFill>
            <a:srgbClr val="5D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/>
          <p:cNvSpPr/>
          <p:nvPr/>
        </p:nvSpPr>
        <p:spPr>
          <a:xfrm>
            <a:off x="395536" y="4080284"/>
            <a:ext cx="259279" cy="200724"/>
          </a:xfrm>
          <a:prstGeom prst="rightArrow">
            <a:avLst>
              <a:gd name="adj1" fmla="val 50000"/>
              <a:gd name="adj2" fmla="val 39418"/>
            </a:avLst>
          </a:prstGeom>
          <a:solidFill>
            <a:srgbClr val="5D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74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 txBox="1">
            <a:spLocks/>
          </p:cNvSpPr>
          <p:nvPr/>
        </p:nvSpPr>
        <p:spPr>
          <a:xfrm>
            <a:off x="467544" y="476672"/>
            <a:ext cx="8222400" cy="69633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de-DE" sz="2700" spc="300" dirty="0" smtClean="0">
                <a:latin typeface="Frutiger LT Com 45 Light" pitchFamily="34" charset="0"/>
              </a:rPr>
              <a:t>Performanz-Effekte</a:t>
            </a:r>
            <a:endParaRPr lang="de-DE" sz="2700" spc="300" dirty="0">
              <a:latin typeface="Frutiger LT Com 45 Light" pitchFamily="34" charset="0"/>
            </a:endParaRPr>
          </a:p>
        </p:txBody>
      </p:sp>
      <p:cxnSp>
        <p:nvCxnSpPr>
          <p:cNvPr id="6" name="Gekrümmter Verbinder 5"/>
          <p:cNvCxnSpPr/>
          <p:nvPr/>
        </p:nvCxnSpPr>
        <p:spPr>
          <a:xfrm rot="10800000">
            <a:off x="2597695" y="1954936"/>
            <a:ext cx="1400432" cy="866514"/>
          </a:xfrm>
          <a:prstGeom prst="curvedConnector3">
            <a:avLst/>
          </a:prstGeom>
          <a:ln>
            <a:solidFill>
              <a:srgbClr val="334D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krümmter Verbinder 7"/>
          <p:cNvCxnSpPr/>
          <p:nvPr/>
        </p:nvCxnSpPr>
        <p:spPr>
          <a:xfrm>
            <a:off x="5060248" y="3604345"/>
            <a:ext cx="1383960" cy="864973"/>
          </a:xfrm>
          <a:prstGeom prst="curvedConnector3">
            <a:avLst/>
          </a:prstGeom>
          <a:ln>
            <a:solidFill>
              <a:srgbClr val="8EC8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krümmter Verbinder 8"/>
          <p:cNvCxnSpPr/>
          <p:nvPr/>
        </p:nvCxnSpPr>
        <p:spPr>
          <a:xfrm flipV="1">
            <a:off x="5148064" y="1943950"/>
            <a:ext cx="1285103" cy="866514"/>
          </a:xfrm>
          <a:prstGeom prst="curvedConnector3">
            <a:avLst/>
          </a:prstGeom>
          <a:ln>
            <a:solidFill>
              <a:srgbClr val="3B8C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499887" y="1649122"/>
            <a:ext cx="2109547" cy="648000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WISSENSCHAFT</a:t>
            </a:r>
            <a:endParaRPr lang="de-DE" sz="1600" dirty="0"/>
          </a:p>
        </p:txBody>
      </p:sp>
      <p:sp>
        <p:nvSpPr>
          <p:cNvPr id="11" name="Rechteck 10"/>
          <p:cNvSpPr/>
          <p:nvPr/>
        </p:nvSpPr>
        <p:spPr>
          <a:xfrm>
            <a:off x="487576" y="4108402"/>
            <a:ext cx="2134171" cy="648000"/>
          </a:xfrm>
          <a:prstGeom prst="rect">
            <a:avLst/>
          </a:prstGeom>
          <a:solidFill>
            <a:srgbClr val="FF006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GESELLSCHAFT</a:t>
            </a:r>
            <a:endParaRPr lang="de-DE" sz="1600" dirty="0"/>
          </a:p>
        </p:txBody>
      </p:sp>
      <p:sp>
        <p:nvSpPr>
          <p:cNvPr id="12" name="Rechteck 11"/>
          <p:cNvSpPr/>
          <p:nvPr/>
        </p:nvSpPr>
        <p:spPr>
          <a:xfrm>
            <a:off x="6444208" y="1649122"/>
            <a:ext cx="2145956" cy="648000"/>
          </a:xfrm>
          <a:prstGeom prst="rect">
            <a:avLst/>
          </a:prstGeom>
          <a:solidFill>
            <a:srgbClr val="689B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WIRTSCHAFT</a:t>
            </a:r>
            <a:endParaRPr lang="de-DE" sz="1600" dirty="0"/>
          </a:p>
        </p:txBody>
      </p:sp>
      <p:sp>
        <p:nvSpPr>
          <p:cNvPr id="13" name="Rechteck 12"/>
          <p:cNvSpPr/>
          <p:nvPr/>
        </p:nvSpPr>
        <p:spPr>
          <a:xfrm>
            <a:off x="6475400" y="4108402"/>
            <a:ext cx="2145956" cy="648000"/>
          </a:xfrm>
          <a:prstGeom prst="rect">
            <a:avLst/>
          </a:prstGeom>
          <a:solidFill>
            <a:srgbClr val="72BA7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/>
              <a:t>UMWELT</a:t>
            </a:r>
            <a:endParaRPr lang="de-DE" sz="1600" dirty="0"/>
          </a:p>
        </p:txBody>
      </p:sp>
      <p:cxnSp>
        <p:nvCxnSpPr>
          <p:cNvPr id="21" name="Gekrümmter Verbinder 20"/>
          <p:cNvCxnSpPr/>
          <p:nvPr/>
        </p:nvCxnSpPr>
        <p:spPr>
          <a:xfrm rot="10800000" flipV="1">
            <a:off x="2627784" y="3604346"/>
            <a:ext cx="1421022" cy="864972"/>
          </a:xfrm>
          <a:prstGeom prst="curvedConnector3">
            <a:avLst/>
          </a:prstGeom>
          <a:ln>
            <a:solidFill>
              <a:srgbClr val="FF33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/>
          <p:cNvSpPr/>
          <p:nvPr/>
        </p:nvSpPr>
        <p:spPr>
          <a:xfrm>
            <a:off x="3491880" y="2717147"/>
            <a:ext cx="2232248" cy="998918"/>
          </a:xfrm>
          <a:prstGeom prst="rect">
            <a:avLst/>
          </a:prstGeom>
          <a:solidFill>
            <a:srgbClr val="5D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NUTZEN VON</a:t>
            </a:r>
          </a:p>
          <a:p>
            <a:pPr algn="ctr"/>
            <a:r>
              <a:rPr lang="de-DE" b="1" dirty="0" smtClean="0"/>
              <a:t>GENDER EQUALITY</a:t>
            </a:r>
            <a:endParaRPr lang="de-DE" b="1" dirty="0"/>
          </a:p>
        </p:txBody>
      </p:sp>
      <p:sp>
        <p:nvSpPr>
          <p:cNvPr id="22" name="Rechteck 21"/>
          <p:cNvSpPr/>
          <p:nvPr/>
        </p:nvSpPr>
        <p:spPr>
          <a:xfrm>
            <a:off x="488147" y="2281285"/>
            <a:ext cx="2133600" cy="109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</a:t>
            </a: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Thematische Vielfalt 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 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Zitationen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Interdisziplinarität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Exzellenz</a:t>
            </a:r>
          </a:p>
          <a:p>
            <a:pPr indent="90488" defTabSz="358775">
              <a:tabLst>
                <a:tab pos="176213" algn="l"/>
              </a:tabLst>
            </a:pP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477756" y="4711280"/>
            <a:ext cx="2643694" cy="10983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 Diskriminierung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Wissenschaft und Innovation in 	  der und für die Gesellschaft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Empowerment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&amp; Vertrauen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Corporate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Social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err="1" smtClean="0">
                <a:solidFill>
                  <a:schemeClr val="tx1"/>
                </a:solidFill>
                <a:sym typeface="Wingdings" panose="05000000000000000000" pitchFamily="2" charset="2"/>
              </a:rPr>
              <a:t>Resonsibility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 </a:t>
            </a:r>
          </a:p>
        </p:txBody>
      </p:sp>
      <p:sp>
        <p:nvSpPr>
          <p:cNvPr id="24" name="Rechteck 23"/>
          <p:cNvSpPr/>
          <p:nvPr/>
        </p:nvSpPr>
        <p:spPr>
          <a:xfrm>
            <a:off x="6380824" y="2419445"/>
            <a:ext cx="2452773" cy="1583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Kreativität &amp; Innovation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Strategische Entscheidungen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Umsatzrendite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Arbeitszufriedenheit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Arbeitgeber-Attraktivität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 Networking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 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Marktzugang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endParaRPr lang="de-DE" sz="12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defTabSz="358775"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27" name="Rechteck 26"/>
          <p:cNvSpPr/>
          <p:nvPr/>
        </p:nvSpPr>
        <p:spPr>
          <a:xfrm>
            <a:off x="6433167" y="4707769"/>
            <a:ext cx="2400430" cy="7920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</a:t>
            </a: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Umweltbewusstsein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 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Nachhaltigkeit</a:t>
            </a:r>
          </a:p>
          <a:p>
            <a:pPr indent="90488" defTabSz="358775">
              <a:buFont typeface="Arial" panose="020B0604020202020204" pitchFamily="34" charset="0"/>
              <a:buChar char="•"/>
              <a:tabLst>
                <a:tab pos="176213" algn="l"/>
              </a:tabLst>
            </a:pPr>
            <a:r>
              <a:rPr lang="de-DE" sz="1200" dirty="0">
                <a:solidFill>
                  <a:schemeClr val="tx1"/>
                </a:solidFill>
                <a:sym typeface="Wingdings" panose="05000000000000000000" pitchFamily="2" charset="2"/>
              </a:rPr>
              <a:t> </a:t>
            </a:r>
            <a:r>
              <a:rPr lang="de-DE" sz="1200" dirty="0" smtClean="0">
                <a:solidFill>
                  <a:schemeClr val="tx1"/>
                </a:solidFill>
                <a:sym typeface="Wingdings" panose="05000000000000000000" pitchFamily="2" charset="2"/>
              </a:rPr>
              <a:t>Öko-Innovationen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1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2400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Evaluation und Wirkungsanalyse</a:t>
            </a:r>
            <a:endParaRPr lang="de-DE" dirty="0"/>
          </a:p>
        </p:txBody>
      </p:sp>
      <p:sp>
        <p:nvSpPr>
          <p:cNvPr id="5" name="Inhaltsplatzhalter 8"/>
          <p:cNvSpPr>
            <a:spLocks noGrp="1"/>
          </p:cNvSpPr>
          <p:nvPr>
            <p:ph sz="quarter" idx="11"/>
          </p:nvPr>
        </p:nvSpPr>
        <p:spPr>
          <a:xfrm>
            <a:off x="467544" y="1614012"/>
            <a:ext cx="8222400" cy="345000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rgbClr val="007A87"/>
              </a:buClr>
              <a:buSzPct val="120000"/>
              <a:buFont typeface="Wingdings" pitchFamily="2" charset="2"/>
              <a:buChar char="§"/>
              <a:defRPr lang="de-DE" sz="2000" baseline="0" smtClean="0">
                <a:latin typeface="+mj-lt"/>
              </a:defRPr>
            </a:lvl1pPr>
            <a:lvl2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defTabSz="180000"/>
            <a:r>
              <a:rPr lang="en-GB" dirty="0"/>
              <a:t>	</a:t>
            </a:r>
            <a:r>
              <a:rPr lang="en-GB" dirty="0" smtClean="0"/>
              <a:t>	Evaluation (</a:t>
            </a:r>
            <a:r>
              <a:rPr lang="en-GB" dirty="0" err="1" smtClean="0"/>
              <a:t>teils</a:t>
            </a:r>
            <a:r>
              <a:rPr lang="en-GB" dirty="0" smtClean="0"/>
              <a:t> synonym: </a:t>
            </a:r>
            <a:r>
              <a:rPr lang="en-GB" dirty="0" err="1" smtClean="0"/>
              <a:t>Wirkungsanalyse</a:t>
            </a:r>
            <a:r>
              <a:rPr lang="en-GB" dirty="0" smtClean="0"/>
              <a:t>)</a:t>
            </a:r>
          </a:p>
          <a:p>
            <a:pPr marL="342900" indent="-342900" defTabSz="180000">
              <a:buFont typeface="Symbol" panose="05050102010706020507" pitchFamily="18" charset="2"/>
              <a:buChar char="-"/>
            </a:pPr>
            <a:r>
              <a:rPr lang="en-GB" sz="1600" dirty="0" err="1" smtClean="0"/>
              <a:t>ist</a:t>
            </a:r>
            <a:r>
              <a:rPr lang="en-GB" sz="1600" dirty="0" smtClean="0"/>
              <a:t> </a:t>
            </a:r>
            <a:r>
              <a:rPr lang="en-GB" sz="1600" dirty="0" err="1" smtClean="0"/>
              <a:t>eine</a:t>
            </a:r>
            <a:r>
              <a:rPr lang="en-GB" sz="1600" dirty="0" smtClean="0"/>
              <a:t> (</a:t>
            </a:r>
            <a:r>
              <a:rPr lang="en-GB" sz="1600" dirty="0" err="1" smtClean="0"/>
              <a:t>sozialwissenschaftliche</a:t>
            </a:r>
            <a:r>
              <a:rPr lang="en-GB" sz="1600" dirty="0" smtClean="0"/>
              <a:t>) </a:t>
            </a:r>
            <a:r>
              <a:rPr lang="en-GB" sz="1600" dirty="0" err="1" smtClean="0"/>
              <a:t>Vorgehensweise</a:t>
            </a:r>
            <a:r>
              <a:rPr lang="en-GB" sz="1600" dirty="0" smtClean="0"/>
              <a:t> </a:t>
            </a:r>
            <a:r>
              <a:rPr lang="en-GB" sz="1600" dirty="0" err="1" smtClean="0"/>
              <a:t>zur</a:t>
            </a:r>
            <a:r>
              <a:rPr lang="en-GB" sz="1600" dirty="0" smtClean="0"/>
              <a:t> </a:t>
            </a:r>
            <a:r>
              <a:rPr lang="en-GB" sz="1600" b="1" dirty="0" err="1" smtClean="0"/>
              <a:t>Bewertung</a:t>
            </a:r>
            <a:r>
              <a:rPr lang="en-GB" sz="1600" b="1" dirty="0" smtClean="0"/>
              <a:t> </a:t>
            </a:r>
            <a:r>
              <a:rPr lang="en-GB" sz="1600" dirty="0" err="1" smtClean="0"/>
              <a:t>eines</a:t>
            </a:r>
            <a:r>
              <a:rPr lang="en-GB" sz="1600" dirty="0" smtClean="0"/>
              <a:t> </a:t>
            </a:r>
            <a:r>
              <a:rPr lang="en-GB" sz="1600" dirty="0" err="1" smtClean="0"/>
              <a:t>Sachverhalts</a:t>
            </a:r>
            <a:endParaRPr lang="en-GB" sz="1600" dirty="0"/>
          </a:p>
          <a:p>
            <a:pPr marL="342900" indent="-342900" defTabSz="180000">
              <a:buFont typeface="Symbol" panose="05050102010706020507" pitchFamily="18" charset="2"/>
              <a:buChar char="-"/>
            </a:pPr>
            <a:r>
              <a:rPr lang="en-GB" sz="1600" dirty="0" err="1" smtClean="0"/>
              <a:t>fragt</a:t>
            </a:r>
            <a:r>
              <a:rPr lang="en-GB" sz="1600" dirty="0" smtClean="0"/>
              <a:t> </a:t>
            </a:r>
            <a:r>
              <a:rPr lang="en-GB" sz="1600" dirty="0" err="1" smtClean="0"/>
              <a:t>nach</a:t>
            </a:r>
            <a:r>
              <a:rPr lang="en-GB" sz="1600" dirty="0" smtClean="0"/>
              <a:t> der </a:t>
            </a:r>
            <a:r>
              <a:rPr lang="en-GB" sz="1600" b="1" dirty="0" err="1" smtClean="0"/>
              <a:t>Eignung</a:t>
            </a:r>
            <a:r>
              <a:rPr lang="en-GB" sz="1600" b="1" dirty="0" smtClean="0"/>
              <a:t> </a:t>
            </a:r>
            <a:r>
              <a:rPr lang="en-GB" sz="1600" dirty="0" err="1" smtClean="0"/>
              <a:t>einer</a:t>
            </a:r>
            <a:r>
              <a:rPr lang="en-GB" sz="1600" dirty="0" smtClean="0"/>
              <a:t> Intervention </a:t>
            </a:r>
            <a:r>
              <a:rPr lang="en-GB" sz="1600" dirty="0" err="1" smtClean="0"/>
              <a:t>zur</a:t>
            </a:r>
            <a:r>
              <a:rPr lang="en-GB" sz="1600" dirty="0" smtClean="0"/>
              <a:t> </a:t>
            </a:r>
            <a:r>
              <a:rPr lang="en-GB" sz="1600" dirty="0" err="1" smtClean="0"/>
              <a:t>Erreichung</a:t>
            </a:r>
            <a:r>
              <a:rPr lang="en-GB" sz="1600" dirty="0" smtClean="0"/>
              <a:t> </a:t>
            </a:r>
            <a:r>
              <a:rPr lang="en-GB" sz="1600" dirty="0" err="1" smtClean="0"/>
              <a:t>bestimmter</a:t>
            </a:r>
            <a:r>
              <a:rPr lang="en-GB" sz="1600" dirty="0" smtClean="0"/>
              <a:t> </a:t>
            </a:r>
            <a:r>
              <a:rPr lang="en-GB" sz="1600" dirty="0" err="1" smtClean="0"/>
              <a:t>Ziele</a:t>
            </a:r>
            <a:r>
              <a:rPr lang="en-GB" sz="1600" dirty="0" smtClean="0"/>
              <a:t> und </a:t>
            </a:r>
            <a:r>
              <a:rPr lang="en-GB" sz="1600" dirty="0" err="1" smtClean="0"/>
              <a:t>untersucht</a:t>
            </a:r>
            <a:r>
              <a:rPr lang="en-GB" sz="1600" dirty="0" smtClean="0"/>
              <a:t>, </a:t>
            </a:r>
            <a:r>
              <a:rPr lang="en-GB" sz="1600" dirty="0" err="1" smtClean="0"/>
              <a:t>welche</a:t>
            </a:r>
            <a:r>
              <a:rPr lang="en-GB" sz="1600" dirty="0" smtClean="0"/>
              <a:t> </a:t>
            </a:r>
            <a:r>
              <a:rPr lang="en-GB" sz="1600" dirty="0" err="1" smtClean="0"/>
              <a:t>intendierten</a:t>
            </a:r>
            <a:r>
              <a:rPr lang="en-GB" sz="1600" dirty="0" smtClean="0"/>
              <a:t> und </a:t>
            </a:r>
            <a:r>
              <a:rPr lang="en-GB" sz="1600" dirty="0" err="1" smtClean="0"/>
              <a:t>nicht</a:t>
            </a:r>
            <a:r>
              <a:rPr lang="en-GB" sz="1600" dirty="0" smtClean="0"/>
              <a:t> </a:t>
            </a:r>
            <a:r>
              <a:rPr lang="en-GB" sz="1600" dirty="0" err="1" smtClean="0"/>
              <a:t>intendierten</a:t>
            </a:r>
            <a:r>
              <a:rPr lang="en-GB" sz="1600" dirty="0" smtClean="0"/>
              <a:t> </a:t>
            </a:r>
            <a:r>
              <a:rPr lang="en-GB" sz="1600" b="1" dirty="0" err="1" smtClean="0"/>
              <a:t>Wirkungen</a:t>
            </a:r>
            <a:r>
              <a:rPr lang="en-GB" sz="1600" b="1" dirty="0" smtClean="0"/>
              <a:t> </a:t>
            </a:r>
            <a:r>
              <a:rPr lang="en-GB" sz="1600" dirty="0" err="1" smtClean="0"/>
              <a:t>auftreten</a:t>
            </a:r>
            <a:endParaRPr lang="en-GB" sz="1600" dirty="0" smtClean="0"/>
          </a:p>
          <a:p>
            <a:pPr marL="342900" indent="-342900" defTabSz="180000">
              <a:buFont typeface="Symbol" panose="05050102010706020507" pitchFamily="18" charset="2"/>
              <a:buChar char="-"/>
            </a:pPr>
            <a:r>
              <a:rPr lang="en-GB" sz="1600" dirty="0" err="1" smtClean="0"/>
              <a:t>Bei</a:t>
            </a:r>
            <a:r>
              <a:rPr lang="en-GB" sz="1600" dirty="0" smtClean="0"/>
              <a:t> </a:t>
            </a:r>
            <a:r>
              <a:rPr lang="en-GB" sz="1600" dirty="0" err="1" smtClean="0"/>
              <a:t>Wirkungen</a:t>
            </a:r>
            <a:r>
              <a:rPr lang="en-GB" sz="1600" dirty="0" smtClean="0"/>
              <a:t> </a:t>
            </a:r>
            <a:r>
              <a:rPr lang="en-GB" sz="1600" dirty="0" err="1" smtClean="0"/>
              <a:t>wird</a:t>
            </a:r>
            <a:r>
              <a:rPr lang="en-GB" sz="1600" dirty="0" smtClean="0"/>
              <a:t> </a:t>
            </a:r>
            <a:r>
              <a:rPr lang="en-GB" sz="1600" dirty="0" err="1" smtClean="0"/>
              <a:t>typischerweise</a:t>
            </a:r>
            <a:r>
              <a:rPr lang="en-GB" sz="1600" dirty="0" smtClean="0"/>
              <a:t> </a:t>
            </a:r>
            <a:r>
              <a:rPr lang="en-GB" sz="1600" dirty="0" err="1" smtClean="0"/>
              <a:t>unterschieden</a:t>
            </a:r>
            <a:r>
              <a:rPr lang="en-GB" sz="1600" dirty="0" smtClean="0"/>
              <a:t>: </a:t>
            </a:r>
            <a:r>
              <a:rPr lang="en-GB" sz="1600" dirty="0" err="1" smtClean="0"/>
              <a:t>kurzfristige</a:t>
            </a:r>
            <a:r>
              <a:rPr lang="en-GB" sz="1600" dirty="0" smtClean="0"/>
              <a:t> </a:t>
            </a:r>
            <a:r>
              <a:rPr lang="en-GB" sz="1600" dirty="0" err="1" smtClean="0"/>
              <a:t>Ergebnisse</a:t>
            </a:r>
            <a:r>
              <a:rPr lang="en-GB" sz="1600" dirty="0" smtClean="0"/>
              <a:t> (</a:t>
            </a:r>
            <a:r>
              <a:rPr lang="en-GB" sz="1600" b="1" dirty="0" smtClean="0"/>
              <a:t>outputs</a:t>
            </a:r>
            <a:r>
              <a:rPr lang="en-GB" sz="1600" dirty="0" smtClean="0"/>
              <a:t>), </a:t>
            </a:r>
            <a:r>
              <a:rPr lang="en-GB" sz="1600" dirty="0" err="1" smtClean="0"/>
              <a:t>mittelfristige</a:t>
            </a:r>
            <a:r>
              <a:rPr lang="en-GB" sz="1600" dirty="0" smtClean="0"/>
              <a:t> </a:t>
            </a:r>
            <a:r>
              <a:rPr lang="en-GB" sz="1600" dirty="0" err="1" smtClean="0"/>
              <a:t>Effekte</a:t>
            </a:r>
            <a:r>
              <a:rPr lang="en-GB" sz="1600" dirty="0" smtClean="0"/>
              <a:t> (</a:t>
            </a:r>
            <a:r>
              <a:rPr lang="en-GB" sz="1600" b="1" dirty="0" smtClean="0"/>
              <a:t>outcomes</a:t>
            </a:r>
            <a:r>
              <a:rPr lang="en-GB" sz="1600" dirty="0" smtClean="0"/>
              <a:t>) und </a:t>
            </a:r>
            <a:r>
              <a:rPr lang="en-GB" sz="1600" dirty="0" err="1" smtClean="0"/>
              <a:t>längerfristige</a:t>
            </a:r>
            <a:r>
              <a:rPr lang="en-GB" sz="1600" dirty="0" smtClean="0"/>
              <a:t> </a:t>
            </a:r>
            <a:r>
              <a:rPr lang="en-GB" sz="1600" dirty="0" err="1" smtClean="0"/>
              <a:t>Wirkungen</a:t>
            </a:r>
            <a:r>
              <a:rPr lang="en-GB" sz="1600" dirty="0" smtClean="0"/>
              <a:t> (</a:t>
            </a:r>
            <a:r>
              <a:rPr lang="en-GB" sz="1600" b="1" dirty="0" smtClean="0"/>
              <a:t>impacts</a:t>
            </a:r>
            <a:r>
              <a:rPr lang="en-GB" sz="1600" dirty="0" smtClean="0"/>
              <a:t>) </a:t>
            </a:r>
          </a:p>
          <a:p>
            <a:pPr marL="342900" indent="-342900" defTabSz="180000">
              <a:buFont typeface="Symbol" panose="05050102010706020507" pitchFamily="18" charset="2"/>
              <a:buChar char="-"/>
            </a:pPr>
            <a:r>
              <a:rPr lang="en-GB" sz="1600" dirty="0" err="1" smtClean="0"/>
              <a:t>Vereinfacht</a:t>
            </a:r>
            <a:r>
              <a:rPr lang="en-GB" sz="1600" dirty="0" smtClean="0"/>
              <a:t> </a:t>
            </a:r>
            <a:r>
              <a:rPr lang="en-GB" sz="1600" dirty="0" err="1" smtClean="0"/>
              <a:t>folgt</a:t>
            </a:r>
            <a:r>
              <a:rPr lang="en-GB" sz="1600" dirty="0" smtClean="0"/>
              <a:t> </a:t>
            </a:r>
            <a:r>
              <a:rPr lang="en-GB" sz="1600" dirty="0" err="1" smtClean="0"/>
              <a:t>eine</a:t>
            </a:r>
            <a:r>
              <a:rPr lang="en-GB" sz="1600" dirty="0" smtClean="0"/>
              <a:t> Evaluation </a:t>
            </a:r>
            <a:r>
              <a:rPr lang="en-GB" sz="1600" dirty="0" err="1" smtClean="0"/>
              <a:t>einer</a:t>
            </a:r>
            <a:r>
              <a:rPr lang="en-GB" sz="1600" dirty="0" smtClean="0"/>
              <a:t> </a:t>
            </a:r>
            <a:r>
              <a:rPr lang="en-GB" sz="1600" b="1" dirty="0" smtClean="0"/>
              <a:t>I-O-O-I </a:t>
            </a:r>
            <a:r>
              <a:rPr lang="en-GB" sz="1600" b="1" dirty="0" err="1" smtClean="0"/>
              <a:t>Logik</a:t>
            </a:r>
            <a:r>
              <a:rPr lang="en-GB" sz="1600" dirty="0" smtClean="0"/>
              <a:t>, </a:t>
            </a:r>
            <a:r>
              <a:rPr lang="en-GB" sz="1600" dirty="0" err="1" smtClean="0"/>
              <a:t>vom</a:t>
            </a:r>
            <a:r>
              <a:rPr lang="en-GB" sz="1600" dirty="0" smtClean="0"/>
              <a:t> input </a:t>
            </a:r>
            <a:r>
              <a:rPr lang="en-GB" sz="1600" dirty="0" err="1" smtClean="0"/>
              <a:t>bis</a:t>
            </a:r>
            <a:r>
              <a:rPr lang="en-GB" sz="1600" dirty="0" smtClean="0"/>
              <a:t> </a:t>
            </a:r>
            <a:r>
              <a:rPr lang="en-GB" sz="1600" dirty="0" err="1" smtClean="0"/>
              <a:t>hin</a:t>
            </a:r>
            <a:r>
              <a:rPr lang="en-GB" sz="1600" dirty="0" smtClean="0"/>
              <a:t> </a:t>
            </a:r>
            <a:r>
              <a:rPr lang="en-GB" sz="1600" dirty="0" err="1" smtClean="0"/>
              <a:t>zu</a:t>
            </a:r>
            <a:r>
              <a:rPr lang="en-GB" sz="1600" dirty="0" smtClean="0"/>
              <a:t> impacts</a:t>
            </a:r>
          </a:p>
          <a:p>
            <a:pPr marL="342900" indent="-342900" defTabSz="180000">
              <a:buFont typeface="Symbol" panose="05050102010706020507" pitchFamily="18" charset="2"/>
              <a:buChar char="-"/>
            </a:pPr>
            <a:r>
              <a:rPr lang="en-GB" sz="1600" dirty="0" smtClean="0"/>
              <a:t>Aber: der </a:t>
            </a:r>
            <a:r>
              <a:rPr lang="en-GB" sz="1600" b="1" dirty="0" err="1" smtClean="0"/>
              <a:t>Kontext</a:t>
            </a:r>
            <a:r>
              <a:rPr lang="en-GB" sz="1600" dirty="0" smtClean="0"/>
              <a:t> </a:t>
            </a:r>
            <a:r>
              <a:rPr lang="en-GB" sz="1600" dirty="0" err="1" smtClean="0"/>
              <a:t>entscheidet</a:t>
            </a:r>
            <a:r>
              <a:rPr lang="en-GB" sz="1600" dirty="0" smtClean="0"/>
              <a:t> </a:t>
            </a:r>
            <a:r>
              <a:rPr lang="en-GB" sz="1600" dirty="0" err="1" smtClean="0"/>
              <a:t>maßgeblich</a:t>
            </a:r>
            <a:r>
              <a:rPr lang="en-GB" sz="1600" dirty="0" smtClean="0"/>
              <a:t> </a:t>
            </a:r>
            <a:r>
              <a:rPr lang="en-GB" sz="1600" dirty="0" err="1" smtClean="0"/>
              <a:t>mit</a:t>
            </a:r>
            <a:r>
              <a:rPr lang="en-GB" sz="1600" dirty="0" smtClean="0"/>
              <a:t>, </a:t>
            </a:r>
            <a:r>
              <a:rPr lang="en-GB" sz="1600" dirty="0" err="1" smtClean="0"/>
              <a:t>ob</a:t>
            </a:r>
            <a:r>
              <a:rPr lang="en-GB" sz="1600" dirty="0" smtClean="0"/>
              <a:t> </a:t>
            </a:r>
            <a:r>
              <a:rPr lang="en-GB" sz="1600" dirty="0" err="1" smtClean="0"/>
              <a:t>eine</a:t>
            </a:r>
            <a:r>
              <a:rPr lang="en-GB" sz="1600" dirty="0" smtClean="0"/>
              <a:t> </a:t>
            </a:r>
            <a:r>
              <a:rPr lang="en-GB" sz="1600" dirty="0" err="1" smtClean="0"/>
              <a:t>Maßnahme</a:t>
            </a:r>
            <a:r>
              <a:rPr lang="en-GB" sz="1600" dirty="0" smtClean="0"/>
              <a:t> </a:t>
            </a:r>
            <a:r>
              <a:rPr lang="en-GB" sz="1600" dirty="0" err="1" smtClean="0"/>
              <a:t>erfolgreich</a:t>
            </a:r>
            <a:r>
              <a:rPr lang="en-GB" sz="1600" dirty="0" smtClean="0"/>
              <a:t> </a:t>
            </a:r>
            <a:r>
              <a:rPr lang="en-GB" sz="1600" dirty="0" err="1" smtClean="0"/>
              <a:t>oder</a:t>
            </a:r>
            <a:r>
              <a:rPr lang="en-GB" sz="1600" dirty="0" smtClean="0"/>
              <a:t> </a:t>
            </a:r>
            <a:r>
              <a:rPr lang="en-GB" sz="1600" dirty="0" err="1" smtClean="0"/>
              <a:t>weniger</a:t>
            </a:r>
            <a:r>
              <a:rPr lang="en-GB" sz="1600" dirty="0" smtClean="0"/>
              <a:t> </a:t>
            </a:r>
            <a:r>
              <a:rPr lang="en-GB" sz="1600" dirty="0" err="1" smtClean="0"/>
              <a:t>erfolgreich</a:t>
            </a:r>
            <a:r>
              <a:rPr lang="en-GB" sz="1600" dirty="0" smtClean="0"/>
              <a:t> </a:t>
            </a:r>
            <a:r>
              <a:rPr lang="en-GB" sz="1600" dirty="0" err="1" smtClean="0"/>
              <a:t>ist</a:t>
            </a:r>
            <a:endParaRPr lang="en-GB" sz="1600" dirty="0" smtClean="0"/>
          </a:p>
          <a:p>
            <a:pPr marL="342900" indent="-342900" defTabSz="180000">
              <a:buFont typeface="Symbol" panose="05050102010706020507" pitchFamily="18" charset="2"/>
              <a:buChar char="-"/>
            </a:pPr>
            <a:endParaRPr lang="en-GB" sz="1600" dirty="0"/>
          </a:p>
          <a:p>
            <a:pPr marL="342900" indent="-342900" defTabSz="180000">
              <a:buFont typeface="Symbol" panose="05050102010706020507" pitchFamily="18" charset="2"/>
              <a:buChar char="-"/>
            </a:pPr>
            <a:endParaRPr lang="en-GB" sz="1600" dirty="0" smtClean="0"/>
          </a:p>
          <a:p>
            <a:pPr marL="342900" indent="-342900" defTabSz="180000">
              <a:buFont typeface="Symbol" panose="05050102010706020507" pitchFamily="18" charset="2"/>
              <a:buChar char="-"/>
            </a:pPr>
            <a:endParaRPr lang="en-GB" sz="1600" dirty="0" smtClean="0"/>
          </a:p>
          <a:p>
            <a:pPr defTabSz="180000">
              <a:spcBef>
                <a:spcPts val="600"/>
              </a:spcBef>
              <a:buNone/>
            </a:pPr>
            <a:r>
              <a:rPr lang="de-DE" sz="1600" dirty="0" smtClean="0"/>
              <a:t>			</a:t>
            </a:r>
            <a:endParaRPr lang="en-GB" sz="1600" dirty="0"/>
          </a:p>
        </p:txBody>
      </p:sp>
      <p:sp>
        <p:nvSpPr>
          <p:cNvPr id="9" name="Rechteck 8"/>
          <p:cNvSpPr/>
          <p:nvPr/>
        </p:nvSpPr>
        <p:spPr>
          <a:xfrm>
            <a:off x="827584" y="4598529"/>
            <a:ext cx="7967478" cy="756000"/>
          </a:xfrm>
          <a:prstGeom prst="rect">
            <a:avLst/>
          </a:prstGeom>
          <a:solidFill>
            <a:srgbClr val="5D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smtClean="0"/>
              <a:t>EFFORTI </a:t>
            </a:r>
            <a:r>
              <a:rPr lang="en-GB" sz="1600" dirty="0" err="1" smtClean="0"/>
              <a:t>bietet</a:t>
            </a:r>
            <a:r>
              <a:rPr lang="en-GB" sz="1600" dirty="0" smtClean="0"/>
              <a:t> </a:t>
            </a:r>
            <a:r>
              <a:rPr lang="en-GB" sz="1600" dirty="0" err="1" smtClean="0"/>
              <a:t>ein</a:t>
            </a:r>
            <a:r>
              <a:rPr lang="en-GB" sz="1600" dirty="0" smtClean="0"/>
              <a:t> </a:t>
            </a:r>
            <a:r>
              <a:rPr lang="en-GB" sz="1600" dirty="0" err="1" smtClean="0"/>
              <a:t>konzeptionelles</a:t>
            </a:r>
            <a:r>
              <a:rPr lang="en-GB" sz="1600" dirty="0" smtClean="0"/>
              <a:t> und </a:t>
            </a:r>
            <a:r>
              <a:rPr lang="en-GB" sz="1600" dirty="0" err="1" smtClean="0"/>
              <a:t>praktisches</a:t>
            </a:r>
            <a:r>
              <a:rPr lang="en-GB" sz="1600" dirty="0" smtClean="0"/>
              <a:t>  </a:t>
            </a:r>
            <a:r>
              <a:rPr lang="en-GB" sz="1600" dirty="0" err="1" smtClean="0"/>
              <a:t>Werkzeug</a:t>
            </a:r>
            <a:r>
              <a:rPr lang="en-GB" sz="1600" dirty="0" smtClean="0"/>
              <a:t> </a:t>
            </a:r>
            <a:r>
              <a:rPr lang="en-GB" sz="1600" dirty="0" err="1" smtClean="0"/>
              <a:t>zur</a:t>
            </a:r>
            <a:r>
              <a:rPr lang="en-GB" sz="1600" dirty="0" smtClean="0"/>
              <a:t> </a:t>
            </a:r>
            <a:r>
              <a:rPr lang="en-GB" sz="1600" dirty="0" err="1" smtClean="0"/>
              <a:t>Modellierung</a:t>
            </a:r>
            <a:r>
              <a:rPr lang="en-GB" sz="1600" dirty="0" smtClean="0"/>
              <a:t> von </a:t>
            </a:r>
            <a:br>
              <a:rPr lang="en-GB" sz="1600" dirty="0" smtClean="0"/>
            </a:br>
            <a:r>
              <a:rPr lang="en-GB" sz="1600" dirty="0" err="1" smtClean="0"/>
              <a:t>kurz</a:t>
            </a:r>
            <a:r>
              <a:rPr lang="en-GB" sz="1600" dirty="0" smtClean="0"/>
              <a:t>-, </a:t>
            </a:r>
            <a:r>
              <a:rPr lang="en-GB" sz="1600" dirty="0" err="1" smtClean="0"/>
              <a:t>mittel</a:t>
            </a:r>
            <a:r>
              <a:rPr lang="en-GB" sz="1600" dirty="0" smtClean="0"/>
              <a:t>- und </a:t>
            </a:r>
            <a:r>
              <a:rPr lang="en-GB" sz="1600" dirty="0" err="1" smtClean="0"/>
              <a:t>langfristigen</a:t>
            </a:r>
            <a:r>
              <a:rPr lang="en-GB" sz="1600" dirty="0" smtClean="0"/>
              <a:t> </a:t>
            </a:r>
            <a:r>
              <a:rPr lang="en-GB" sz="1600" dirty="0" err="1" smtClean="0"/>
              <a:t>Effekten</a:t>
            </a:r>
            <a:r>
              <a:rPr lang="en-GB" sz="1600" dirty="0" smtClean="0"/>
              <a:t> von </a:t>
            </a:r>
            <a:r>
              <a:rPr lang="en-GB" sz="1600" dirty="0" err="1" smtClean="0"/>
              <a:t>Gleichstellungsmaßnahmen</a:t>
            </a:r>
            <a:r>
              <a:rPr lang="en-GB" sz="1600" dirty="0" smtClean="0"/>
              <a:t> </a:t>
            </a:r>
            <a:r>
              <a:rPr lang="en-GB" sz="1600" dirty="0" err="1" smtClean="0"/>
              <a:t>unter</a:t>
            </a:r>
            <a:r>
              <a:rPr lang="en-GB" sz="1600" dirty="0" smtClean="0"/>
              <a:t> </a:t>
            </a:r>
            <a:r>
              <a:rPr lang="en-GB" sz="1600" dirty="0" err="1" smtClean="0"/>
              <a:t>Beachtung</a:t>
            </a:r>
            <a:r>
              <a:rPr lang="en-GB" sz="1600" dirty="0" smtClean="0"/>
              <a:t> </a:t>
            </a:r>
            <a:r>
              <a:rPr lang="en-GB" sz="1600" dirty="0" err="1" smtClean="0"/>
              <a:t>hemmender</a:t>
            </a:r>
            <a:r>
              <a:rPr lang="en-GB" sz="1600" dirty="0" smtClean="0"/>
              <a:t> und </a:t>
            </a:r>
            <a:r>
              <a:rPr lang="en-GB" sz="1600" dirty="0" err="1" smtClean="0"/>
              <a:t>fördernder</a:t>
            </a:r>
            <a:r>
              <a:rPr lang="en-GB" sz="1600" dirty="0" smtClean="0"/>
              <a:t> </a:t>
            </a:r>
            <a:r>
              <a:rPr lang="en-GB" sz="1600" dirty="0" err="1" smtClean="0"/>
              <a:t>Kontextfaktoren</a:t>
            </a:r>
            <a:endParaRPr lang="de-DE" sz="1600" dirty="0"/>
          </a:p>
        </p:txBody>
      </p:sp>
      <p:sp>
        <p:nvSpPr>
          <p:cNvPr id="11" name="Pfeil nach rechts 10"/>
          <p:cNvSpPr/>
          <p:nvPr/>
        </p:nvSpPr>
        <p:spPr>
          <a:xfrm>
            <a:off x="388285" y="4598529"/>
            <a:ext cx="259279" cy="200724"/>
          </a:xfrm>
          <a:prstGeom prst="rightArrow">
            <a:avLst>
              <a:gd name="adj1" fmla="val 50000"/>
              <a:gd name="adj2" fmla="val 39418"/>
            </a:avLst>
          </a:prstGeom>
          <a:solidFill>
            <a:srgbClr val="5DB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52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2400" cy="762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dirty="0" smtClean="0"/>
              <a:t>Bestandteile der EFFORTI Toolbox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43842864"/>
              </p:ext>
            </p:extLst>
          </p:nvPr>
        </p:nvGraphicFramePr>
        <p:xfrm>
          <a:off x="460375" y="1728788"/>
          <a:ext cx="8223250" cy="4138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904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5787133"/>
            <a:ext cx="9144000" cy="1098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467544" y="669106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de-DE" sz="1600" dirty="0" err="1" smtClean="0"/>
          </a:p>
        </p:txBody>
      </p:sp>
      <p:sp>
        <p:nvSpPr>
          <p:cNvPr id="7" name="Textfeld 6"/>
          <p:cNvSpPr txBox="1"/>
          <p:nvPr/>
        </p:nvSpPr>
        <p:spPr>
          <a:xfrm>
            <a:off x="539552" y="669106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de-DE" sz="1600" dirty="0" err="1" smtClean="0"/>
          </a:p>
        </p:txBody>
      </p:sp>
      <p:sp>
        <p:nvSpPr>
          <p:cNvPr id="9" name="Textfeld 8"/>
          <p:cNvSpPr txBox="1"/>
          <p:nvPr/>
        </p:nvSpPr>
        <p:spPr>
          <a:xfrm>
            <a:off x="611560" y="599958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endParaRPr lang="de-DE" sz="1600" dirty="0" err="1" smtClean="0"/>
          </a:p>
        </p:txBody>
      </p:sp>
      <p:sp>
        <p:nvSpPr>
          <p:cNvPr id="13" name="Abgerundetes Rechteck 12"/>
          <p:cNvSpPr/>
          <p:nvPr/>
        </p:nvSpPr>
        <p:spPr>
          <a:xfrm>
            <a:off x="1475656" y="5301208"/>
            <a:ext cx="6193110" cy="1440161"/>
          </a:xfrm>
          <a:prstGeom prst="roundRect">
            <a:avLst>
              <a:gd name="adj" fmla="val 7635"/>
            </a:avLst>
          </a:prstGeom>
          <a:solidFill>
            <a:schemeClr val="bg1">
              <a:lumMod val="85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ounded Rectangle 16"/>
          <p:cNvSpPr/>
          <p:nvPr/>
        </p:nvSpPr>
        <p:spPr>
          <a:xfrm flipV="1">
            <a:off x="3231157" y="4967442"/>
            <a:ext cx="908795" cy="91454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2"/>
              </a:solidFill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1042988" y="2348607"/>
            <a:ext cx="1296987" cy="2880593"/>
          </a:xfrm>
          <a:prstGeom prst="roundRect">
            <a:avLst>
              <a:gd name="adj" fmla="val 5082"/>
            </a:avLst>
          </a:prstGeom>
          <a:solidFill>
            <a:srgbClr val="0C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>
            <a:noAutofit/>
          </a:bodyPr>
          <a:lstStyle/>
          <a:p>
            <a:pPr marL="85725" indent="-85725"/>
            <a:r>
              <a:rPr lang="en-GB" sz="800" b="1" dirty="0"/>
              <a:t>Main objectives: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800" dirty="0" smtClean="0"/>
              <a:t>to strengthen </a:t>
            </a:r>
            <a:r>
              <a:rPr lang="en-US" sz="800" dirty="0"/>
              <a:t>Germany's position as a science location in the long term </a:t>
            </a:r>
            <a:r>
              <a:rPr lang="en-US" sz="800" dirty="0" smtClean="0"/>
              <a:t>and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800" dirty="0" smtClean="0"/>
              <a:t>to further improve  </a:t>
            </a:r>
            <a:r>
              <a:rPr lang="en-US" sz="800" dirty="0"/>
              <a:t>its </a:t>
            </a:r>
            <a:r>
              <a:rPr lang="en-US" sz="800" dirty="0" smtClean="0"/>
              <a:t>international </a:t>
            </a:r>
            <a:r>
              <a:rPr lang="en-US" sz="800" dirty="0"/>
              <a:t>competitiveness</a:t>
            </a:r>
            <a:endParaRPr lang="en-GB" sz="800" dirty="0"/>
          </a:p>
          <a:p>
            <a:pPr marL="85725" indent="-85725"/>
            <a:endParaRPr lang="de-DE" sz="800" dirty="0"/>
          </a:p>
          <a:p>
            <a:pPr marL="85725" indent="-85725"/>
            <a:r>
              <a:rPr lang="en-GB" sz="800" dirty="0"/>
              <a:t>Sub goals (phase III): </a:t>
            </a:r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n-US" sz="700" dirty="0"/>
              <a:t>Dynamic development of the science system</a:t>
            </a:r>
            <a:endParaRPr lang="de-DE" sz="700" dirty="0"/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n-US" sz="700" dirty="0"/>
              <a:t>Networking in the scientific system</a:t>
            </a:r>
            <a:endParaRPr lang="de-DE" sz="700" dirty="0"/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n-US" sz="700" dirty="0"/>
              <a:t>Deepening international and European cooperation</a:t>
            </a:r>
            <a:endParaRPr lang="de-DE" sz="700" dirty="0"/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n-US" sz="700" dirty="0"/>
              <a:t>Strengthening the exchange of science with industry and society</a:t>
            </a:r>
            <a:endParaRPr lang="de-DE" sz="700" dirty="0"/>
          </a:p>
          <a:p>
            <a:pPr marL="85725" lvl="0" indent="-85725">
              <a:buFont typeface="Arial" panose="020B0604020202020204" pitchFamily="34" charset="0"/>
              <a:buChar char="•"/>
            </a:pPr>
            <a:r>
              <a:rPr lang="en-US" sz="700" dirty="0"/>
              <a:t>Attracting the best minds for German science</a:t>
            </a:r>
            <a:endParaRPr lang="de-DE" sz="700" dirty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US" sz="700" dirty="0"/>
              <a:t>Ensuring structures and processes that are suitable for opportunities and family-friendliness</a:t>
            </a:r>
            <a:r>
              <a:rPr lang="en-GB" sz="700" dirty="0"/>
              <a:t> </a:t>
            </a:r>
            <a:endParaRPr lang="de-DE" sz="700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484438" y="2348880"/>
            <a:ext cx="1296987" cy="2880593"/>
          </a:xfrm>
          <a:prstGeom prst="roundRect">
            <a:avLst>
              <a:gd name="adj" fmla="val 5082"/>
            </a:avLst>
          </a:prstGeom>
          <a:solidFill>
            <a:srgbClr val="0C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>
            <a:noAutofit/>
          </a:bodyPr>
          <a:lstStyle/>
          <a:p>
            <a:pPr marL="85725" indent="-85725">
              <a:buFont typeface="Arial" charset="0"/>
              <a:buChar char="•"/>
            </a:pPr>
            <a:r>
              <a:rPr lang="en-US" sz="800" dirty="0"/>
              <a:t>offering financial planning </a:t>
            </a:r>
            <a:r>
              <a:rPr lang="en-US" sz="800" dirty="0" smtClean="0"/>
              <a:t>certainty</a:t>
            </a:r>
          </a:p>
          <a:p>
            <a:pPr marL="85725" indent="-85725">
              <a:buFont typeface="Arial" charset="0"/>
              <a:buChar char="•"/>
            </a:pPr>
            <a:r>
              <a:rPr lang="en-US" sz="800" dirty="0" smtClean="0"/>
              <a:t>increase </a:t>
            </a:r>
            <a:r>
              <a:rPr lang="en-US" sz="800" dirty="0"/>
              <a:t>the annual financial allocations by </a:t>
            </a:r>
            <a:r>
              <a:rPr lang="en-US" sz="800" dirty="0" smtClean="0"/>
              <a:t>3 </a:t>
            </a:r>
            <a:r>
              <a:rPr lang="en-US" sz="800" dirty="0"/>
              <a:t>% per year </a:t>
            </a:r>
            <a:r>
              <a:rPr lang="en-US" sz="800" dirty="0" smtClean="0"/>
              <a:t>(phase 1 and 3) respectively 5% (phase 2)</a:t>
            </a:r>
          </a:p>
          <a:p>
            <a:pPr marL="85725" indent="-85725">
              <a:buFont typeface="Arial" charset="0"/>
              <a:buChar char="•"/>
            </a:pPr>
            <a:r>
              <a:rPr lang="en-US" sz="800" dirty="0" smtClean="0"/>
              <a:t>improved </a:t>
            </a:r>
            <a:r>
              <a:rPr lang="en-US" sz="800" dirty="0"/>
              <a:t>framework conditions: autonomy and flexibility in budgeting and human resources, as well as in construction, awarding of contracts and right of participation</a:t>
            </a:r>
            <a:endParaRPr lang="en-GB" sz="800" dirty="0"/>
          </a:p>
        </p:txBody>
      </p:sp>
      <p:sp>
        <p:nvSpPr>
          <p:cNvPr id="19" name="Abgerundetes Rechteck 18"/>
          <p:cNvSpPr/>
          <p:nvPr/>
        </p:nvSpPr>
        <p:spPr>
          <a:xfrm>
            <a:off x="3922713" y="2348880"/>
            <a:ext cx="1296987" cy="2880593"/>
          </a:xfrm>
          <a:prstGeom prst="roundRect">
            <a:avLst>
              <a:gd name="adj" fmla="val 5082"/>
            </a:avLst>
          </a:prstGeom>
          <a:solidFill>
            <a:srgbClr val="0C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>
            <a:noAutofit/>
          </a:bodyPr>
          <a:lstStyle/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800" dirty="0"/>
              <a:t>Establishment of a continuous monitoring system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de-DE" sz="800" dirty="0" err="1"/>
              <a:t>Concrete</a:t>
            </a:r>
            <a:r>
              <a:rPr lang="de-DE" sz="800" dirty="0"/>
              <a:t> </a:t>
            </a:r>
            <a:r>
              <a:rPr lang="de-DE" sz="800" dirty="0" err="1"/>
              <a:t>interventions</a:t>
            </a:r>
            <a:r>
              <a:rPr lang="de-DE" sz="800" dirty="0"/>
              <a:t>  </a:t>
            </a:r>
            <a:r>
              <a:rPr lang="de-DE" sz="800" dirty="0" err="1"/>
              <a:t>depend</a:t>
            </a:r>
            <a:r>
              <a:rPr lang="de-DE" sz="800" dirty="0"/>
              <a:t> on </a:t>
            </a:r>
            <a:r>
              <a:rPr lang="de-DE" sz="800" dirty="0" err="1"/>
              <a:t>the</a:t>
            </a:r>
            <a:r>
              <a:rPr lang="de-DE" sz="800" dirty="0"/>
              <a:t> </a:t>
            </a:r>
            <a:r>
              <a:rPr lang="de-DE" sz="800" dirty="0" err="1"/>
              <a:t>single</a:t>
            </a:r>
            <a:r>
              <a:rPr lang="de-DE" sz="800" dirty="0"/>
              <a:t> RPOs, but </a:t>
            </a:r>
            <a:r>
              <a:rPr lang="de-DE" sz="800" dirty="0" err="1"/>
              <a:t>as</a:t>
            </a:r>
            <a:r>
              <a:rPr lang="de-DE" sz="800" dirty="0"/>
              <a:t> </a:t>
            </a:r>
            <a:r>
              <a:rPr lang="de-DE" sz="800" dirty="0" err="1"/>
              <a:t>common</a:t>
            </a:r>
            <a:r>
              <a:rPr lang="de-DE" sz="800" dirty="0"/>
              <a:t> </a:t>
            </a:r>
            <a:r>
              <a:rPr lang="de-DE" sz="800" dirty="0" err="1"/>
              <a:t>element</a:t>
            </a:r>
            <a:r>
              <a:rPr lang="de-DE" sz="800" dirty="0"/>
              <a:t>: </a:t>
            </a:r>
          </a:p>
          <a:p>
            <a:pPr marL="85725" indent="-85725">
              <a:buFont typeface="Arial" panose="020B0604020202020204" pitchFamily="34" charset="0"/>
              <a:buChar char="•"/>
              <a:tabLst>
                <a:tab pos="85725" algn="l"/>
              </a:tabLst>
            </a:pPr>
            <a:r>
              <a:rPr lang="en-US" sz="800" dirty="0"/>
              <a:t>Target quotas to achieve defined proportions of women in accordance with the cascade model</a:t>
            </a:r>
          </a:p>
          <a:p>
            <a:r>
              <a:rPr lang="en-US" sz="800" dirty="0"/>
              <a:t>Further activities are: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800" dirty="0"/>
              <a:t>Mentoring &amp; </a:t>
            </a:r>
            <a:r>
              <a:rPr lang="de-DE" sz="800" dirty="0" err="1"/>
              <a:t>career</a:t>
            </a:r>
            <a:r>
              <a:rPr lang="de-DE" sz="800" dirty="0"/>
              <a:t> </a:t>
            </a:r>
            <a:r>
              <a:rPr lang="de-DE" sz="800" dirty="0" err="1"/>
              <a:t>bulding</a:t>
            </a:r>
            <a:r>
              <a:rPr lang="de-DE" sz="800" dirty="0"/>
              <a:t> </a:t>
            </a:r>
            <a:r>
              <a:rPr lang="de-DE" sz="800" dirty="0" err="1"/>
              <a:t>programmes</a:t>
            </a:r>
            <a:endParaRPr lang="de-DE" sz="800" dirty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800" dirty="0"/>
              <a:t>Flexible </a:t>
            </a:r>
            <a:r>
              <a:rPr lang="de-DE" sz="800" dirty="0" err="1"/>
              <a:t>working</a:t>
            </a:r>
            <a:r>
              <a:rPr lang="de-DE" sz="800" dirty="0"/>
              <a:t>-time </a:t>
            </a:r>
            <a:r>
              <a:rPr lang="de-DE" sz="800" dirty="0" err="1"/>
              <a:t>models</a:t>
            </a:r>
            <a:r>
              <a:rPr lang="de-DE" sz="800" dirty="0"/>
              <a:t>  / </a:t>
            </a:r>
            <a:r>
              <a:rPr lang="de-DE" sz="800" dirty="0" err="1"/>
              <a:t>home</a:t>
            </a:r>
            <a:r>
              <a:rPr lang="de-DE" sz="800" dirty="0"/>
              <a:t> </a:t>
            </a:r>
            <a:r>
              <a:rPr lang="de-DE" sz="800" dirty="0" err="1"/>
              <a:t>office</a:t>
            </a:r>
            <a:endParaRPr lang="de-DE" sz="800" dirty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800" dirty="0"/>
              <a:t>Care </a:t>
            </a:r>
            <a:r>
              <a:rPr lang="de-DE" sz="800" dirty="0" err="1"/>
              <a:t>facilities</a:t>
            </a:r>
            <a:r>
              <a:rPr lang="de-DE" sz="800" dirty="0"/>
              <a:t> / </a:t>
            </a:r>
            <a:r>
              <a:rPr lang="de-DE" sz="800" dirty="0" err="1"/>
              <a:t>familiy</a:t>
            </a:r>
            <a:r>
              <a:rPr lang="de-DE" sz="800" dirty="0"/>
              <a:t> </a:t>
            </a:r>
            <a:r>
              <a:rPr lang="de-DE" sz="800" dirty="0" err="1"/>
              <a:t>services</a:t>
            </a:r>
            <a:endParaRPr lang="de-DE" sz="800" dirty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800" dirty="0"/>
              <a:t>Dual </a:t>
            </a:r>
            <a:r>
              <a:rPr lang="de-DE" sz="800" dirty="0" err="1"/>
              <a:t>career</a:t>
            </a:r>
            <a:r>
              <a:rPr lang="de-DE" sz="800" dirty="0"/>
              <a:t> </a:t>
            </a:r>
            <a:r>
              <a:rPr lang="de-DE" sz="800" dirty="0" err="1"/>
              <a:t>offers</a:t>
            </a:r>
            <a:endParaRPr lang="de-DE" sz="800" dirty="0"/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800" dirty="0" err="1"/>
              <a:t>Unconscious</a:t>
            </a:r>
            <a:r>
              <a:rPr lang="de-DE" sz="800" dirty="0"/>
              <a:t> </a:t>
            </a:r>
            <a:r>
              <a:rPr lang="de-DE" sz="800" dirty="0" err="1"/>
              <a:t>bias</a:t>
            </a:r>
            <a:r>
              <a:rPr lang="de-DE" sz="800" dirty="0"/>
              <a:t>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800" dirty="0"/>
              <a:t>Strategic </a:t>
            </a:r>
            <a:r>
              <a:rPr lang="de-DE" sz="800" dirty="0" err="1"/>
              <a:t>orientation</a:t>
            </a:r>
            <a:r>
              <a:rPr lang="de-DE" sz="800" dirty="0"/>
              <a:t> </a:t>
            </a:r>
            <a:r>
              <a:rPr lang="de-DE" sz="800" dirty="0" err="1"/>
              <a:t>of</a:t>
            </a:r>
            <a:r>
              <a:rPr lang="de-DE" sz="800" dirty="0"/>
              <a:t> </a:t>
            </a:r>
            <a:r>
              <a:rPr lang="de-DE" sz="800" dirty="0" err="1"/>
              <a:t>the</a:t>
            </a:r>
            <a:r>
              <a:rPr lang="de-DE" sz="800" dirty="0"/>
              <a:t> GE </a:t>
            </a:r>
            <a:r>
              <a:rPr lang="de-DE" sz="800" dirty="0" err="1"/>
              <a:t>activities</a:t>
            </a:r>
            <a:endParaRPr lang="de-DE" sz="800" dirty="0"/>
          </a:p>
          <a:p>
            <a:pPr marL="85725" indent="-85725">
              <a:buFont typeface="Symbol" panose="05050102010706020507" pitchFamily="18" charset="2"/>
              <a:buChar char="-"/>
            </a:pPr>
            <a:endParaRPr lang="de-DE" sz="800" dirty="0"/>
          </a:p>
        </p:txBody>
      </p:sp>
      <p:sp>
        <p:nvSpPr>
          <p:cNvPr id="20" name="Abgerundetes Rechteck 19"/>
          <p:cNvSpPr/>
          <p:nvPr/>
        </p:nvSpPr>
        <p:spPr>
          <a:xfrm>
            <a:off x="5340391" y="2337372"/>
            <a:ext cx="1296987" cy="2880593"/>
          </a:xfrm>
          <a:prstGeom prst="roundRect">
            <a:avLst>
              <a:gd name="adj" fmla="val 5082"/>
            </a:avLst>
          </a:prstGeom>
          <a:solidFill>
            <a:srgbClr val="0C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>
            <a:noAutofit/>
          </a:bodyPr>
          <a:lstStyle/>
          <a:p>
            <a:pPr algn="ctr"/>
            <a:r>
              <a:rPr lang="de-DE" sz="750" b="1" dirty="0" smtClean="0">
                <a:ea typeface="Arial" charset="0"/>
                <a:cs typeface="Arial" charset="0"/>
              </a:rPr>
              <a:t>Outputs</a:t>
            </a:r>
            <a:endParaRPr lang="de-DE" sz="750" b="1" dirty="0">
              <a:ea typeface="Arial" charset="0"/>
              <a:cs typeface="Arial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750" dirty="0" smtClean="0">
                <a:ea typeface="Arial" charset="0"/>
                <a:cs typeface="Arial" charset="0"/>
              </a:rPr>
              <a:t>Increased </a:t>
            </a:r>
            <a:r>
              <a:rPr lang="en-GB" sz="750" dirty="0">
                <a:ea typeface="Arial" charset="0"/>
                <a:cs typeface="Arial" charset="0"/>
              </a:rPr>
              <a:t>number of women in teams and at top positions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750" dirty="0" smtClean="0">
                <a:ea typeface="Arial" charset="0"/>
                <a:cs typeface="Arial" charset="0"/>
              </a:rPr>
              <a:t>improved </a:t>
            </a:r>
            <a:r>
              <a:rPr lang="en-GB" sz="750" dirty="0">
                <a:ea typeface="Arial" charset="0"/>
                <a:cs typeface="Arial" charset="0"/>
              </a:rPr>
              <a:t>gender balance of boards or committees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en-GB" sz="750" dirty="0" smtClean="0">
                <a:ea typeface="Arial" charset="0"/>
                <a:cs typeface="Arial" charset="0"/>
              </a:rPr>
              <a:t>Implementation </a:t>
            </a:r>
            <a:r>
              <a:rPr lang="en-GB" sz="750" dirty="0">
                <a:ea typeface="Arial" charset="0"/>
                <a:cs typeface="Arial" charset="0"/>
              </a:rPr>
              <a:t>of new or adoption of existing GE instruments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endParaRPr lang="de-DE" sz="750" dirty="0">
              <a:ea typeface="Arial" charset="0"/>
              <a:cs typeface="Arial" charset="0"/>
            </a:endParaRPr>
          </a:p>
          <a:p>
            <a:pPr algn="ctr"/>
            <a:r>
              <a:rPr lang="de-DE" sz="750" b="1" dirty="0" smtClean="0">
                <a:ea typeface="Arial" charset="0"/>
                <a:cs typeface="Arial" charset="0"/>
              </a:rPr>
              <a:t>Outcomes</a:t>
            </a:r>
            <a:endParaRPr lang="de-DE" sz="750" b="1" dirty="0">
              <a:ea typeface="Arial" charset="0"/>
              <a:cs typeface="Arial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err="1" smtClean="0">
                <a:ea typeface="Arial" charset="0"/>
                <a:cs typeface="Arial" charset="0"/>
              </a:rPr>
              <a:t>improved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job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satisfaction</a:t>
            </a:r>
            <a:endParaRPr lang="de-DE" sz="750" dirty="0">
              <a:ea typeface="Arial" charset="0"/>
              <a:cs typeface="Arial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smtClean="0">
                <a:ea typeface="Arial" charset="0"/>
                <a:cs typeface="Arial" charset="0"/>
              </a:rPr>
              <a:t>transparent </a:t>
            </a:r>
            <a:r>
              <a:rPr lang="de-DE" sz="750" dirty="0" err="1">
                <a:ea typeface="Arial" charset="0"/>
                <a:cs typeface="Arial" charset="0"/>
              </a:rPr>
              <a:t>promotion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systems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err="1" smtClean="0">
                <a:ea typeface="Arial" charset="0"/>
                <a:cs typeface="Arial" charset="0"/>
              </a:rPr>
              <a:t>improved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confidence</a:t>
            </a:r>
            <a:r>
              <a:rPr lang="de-DE" sz="750" dirty="0">
                <a:ea typeface="Arial" charset="0"/>
                <a:cs typeface="Arial" charset="0"/>
              </a:rPr>
              <a:t> in </a:t>
            </a:r>
            <a:r>
              <a:rPr lang="de-DE" sz="750" dirty="0" err="1">
                <a:ea typeface="Arial" charset="0"/>
                <a:cs typeface="Arial" charset="0"/>
              </a:rPr>
              <a:t>own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ability</a:t>
            </a:r>
            <a:endParaRPr lang="de-DE" sz="750" dirty="0">
              <a:ea typeface="Arial" charset="0"/>
              <a:cs typeface="Arial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err="1" smtClean="0">
                <a:ea typeface="Arial" charset="0"/>
                <a:cs typeface="Arial" charset="0"/>
              </a:rPr>
              <a:t>improved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>
                <a:ea typeface="Arial" charset="0"/>
                <a:cs typeface="Arial" charset="0"/>
              </a:rPr>
              <a:t>organisational </a:t>
            </a:r>
            <a:r>
              <a:rPr lang="de-DE" sz="750" dirty="0" err="1">
                <a:ea typeface="Arial" charset="0"/>
                <a:cs typeface="Arial" charset="0"/>
              </a:rPr>
              <a:t>committment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to</a:t>
            </a:r>
            <a:r>
              <a:rPr lang="de-DE" sz="750" dirty="0">
                <a:ea typeface="Arial" charset="0"/>
                <a:cs typeface="Arial" charset="0"/>
              </a:rPr>
              <a:t> GE</a:t>
            </a:r>
            <a:br>
              <a:rPr lang="de-DE" sz="750" dirty="0">
                <a:ea typeface="Arial" charset="0"/>
                <a:cs typeface="Arial" charset="0"/>
              </a:rPr>
            </a:br>
            <a:r>
              <a:rPr lang="de-DE" sz="750" dirty="0" err="1" smtClean="0">
                <a:ea typeface="Arial" charset="0"/>
                <a:cs typeface="Arial" charset="0"/>
              </a:rPr>
              <a:t>increased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budget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allocated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for</a:t>
            </a:r>
            <a:r>
              <a:rPr lang="de-DE" sz="750" dirty="0">
                <a:ea typeface="Arial" charset="0"/>
                <a:cs typeface="Arial" charset="0"/>
              </a:rPr>
              <a:t> GE </a:t>
            </a:r>
            <a:r>
              <a:rPr lang="de-DE" sz="750" dirty="0" err="1">
                <a:ea typeface="Arial" charset="0"/>
                <a:cs typeface="Arial" charset="0"/>
              </a:rPr>
              <a:t>activiities</a:t>
            </a:r>
            <a:endParaRPr lang="de-DE" sz="750" dirty="0">
              <a:ea typeface="Arial" charset="0"/>
              <a:cs typeface="Arial" charset="0"/>
            </a:endParaRP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err="1" smtClean="0">
                <a:ea typeface="Arial" charset="0"/>
                <a:cs typeface="Arial" charset="0"/>
              </a:rPr>
              <a:t>perceived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>
                <a:ea typeface="Arial" charset="0"/>
                <a:cs typeface="Arial" charset="0"/>
              </a:rPr>
              <a:t>personal </a:t>
            </a:r>
            <a:r>
              <a:rPr lang="de-DE" sz="750" dirty="0" err="1">
                <a:ea typeface="Arial" charset="0"/>
                <a:cs typeface="Arial" charset="0"/>
              </a:rPr>
              <a:t>gains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experienced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as</a:t>
            </a:r>
            <a:r>
              <a:rPr lang="de-DE" sz="750" dirty="0">
                <a:ea typeface="Arial" charset="0"/>
                <a:cs typeface="Arial" charset="0"/>
              </a:rPr>
              <a:t> a </a:t>
            </a:r>
            <a:r>
              <a:rPr lang="de-DE" sz="750" dirty="0" err="1">
                <a:ea typeface="Arial" charset="0"/>
                <a:cs typeface="Arial" charset="0"/>
              </a:rPr>
              <a:t>result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of</a:t>
            </a:r>
            <a:r>
              <a:rPr lang="de-DE" sz="750" dirty="0">
                <a:ea typeface="Arial" charset="0"/>
                <a:cs typeface="Arial" charset="0"/>
              </a:rPr>
              <a:t> a </a:t>
            </a:r>
            <a:r>
              <a:rPr lang="de-DE" sz="750" dirty="0" err="1">
                <a:ea typeface="Arial" charset="0"/>
                <a:cs typeface="Arial" charset="0"/>
              </a:rPr>
              <a:t>measure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</a:p>
          <a:p>
            <a:pPr marL="85725" lvl="1" indent="-85725">
              <a:buFont typeface="Arial" panose="020B0604020202020204" pitchFamily="34" charset="0"/>
              <a:buChar char="•"/>
            </a:pPr>
            <a:r>
              <a:rPr lang="de-DE" dirty="0"/>
              <a:t> </a:t>
            </a:r>
          </a:p>
          <a:p>
            <a:pPr marL="85725" lvl="1" indent="-85725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21" name="Abgerundetes Rechteck 20"/>
          <p:cNvSpPr/>
          <p:nvPr/>
        </p:nvSpPr>
        <p:spPr>
          <a:xfrm>
            <a:off x="6804025" y="2348880"/>
            <a:ext cx="1296988" cy="2880593"/>
          </a:xfrm>
          <a:prstGeom prst="roundRect">
            <a:avLst>
              <a:gd name="adj" fmla="val 5082"/>
            </a:avLst>
          </a:prstGeom>
          <a:solidFill>
            <a:srgbClr val="0C73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t" anchorCtr="0">
            <a:noAutofit/>
          </a:bodyPr>
          <a:lstStyle/>
          <a:p>
            <a:pPr marL="85725" indent="-85725" algn="ctr"/>
            <a:r>
              <a:rPr lang="de-DE" sz="750" b="1" dirty="0">
                <a:ea typeface="Arial" charset="0"/>
                <a:cs typeface="Arial" charset="0"/>
              </a:rPr>
              <a:t>Outputs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err="1" smtClean="0">
                <a:ea typeface="Arial" charset="0"/>
                <a:cs typeface="Arial" charset="0"/>
              </a:rPr>
              <a:t>better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quality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of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research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outputs</a:t>
            </a:r>
            <a:r>
              <a:rPr lang="de-DE" sz="750" dirty="0" smtClean="0">
                <a:ea typeface="Arial" charset="0"/>
                <a:cs typeface="Arial" charset="0"/>
              </a:rPr>
              <a:t> (</a:t>
            </a:r>
            <a:r>
              <a:rPr lang="de-DE" sz="750" dirty="0" err="1" smtClean="0">
                <a:ea typeface="Arial" charset="0"/>
                <a:cs typeface="Arial" charset="0"/>
              </a:rPr>
              <a:t>no</a:t>
            </a:r>
            <a:r>
              <a:rPr lang="de-DE" sz="750" dirty="0" smtClean="0">
                <a:ea typeface="Arial" charset="0"/>
                <a:cs typeface="Arial" charset="0"/>
              </a:rPr>
              <a:t>. </a:t>
            </a:r>
            <a:r>
              <a:rPr lang="de-DE" sz="750" dirty="0" err="1" smtClean="0">
                <a:ea typeface="Arial" charset="0"/>
                <a:cs typeface="Arial" charset="0"/>
              </a:rPr>
              <a:t>of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citations</a:t>
            </a:r>
            <a:r>
              <a:rPr lang="de-DE" sz="750" dirty="0" smtClean="0">
                <a:ea typeface="Arial" charset="0"/>
                <a:cs typeface="Arial" charset="0"/>
              </a:rPr>
              <a:t>)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err="1" smtClean="0">
                <a:ea typeface="Arial" charset="0"/>
                <a:cs typeface="Arial" charset="0"/>
              </a:rPr>
              <a:t>increased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interdisciplinarity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of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publications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</a:p>
          <a:p>
            <a:pPr marL="85725" indent="-85725"/>
            <a:endParaRPr lang="de-DE" sz="750" dirty="0">
              <a:ea typeface="Arial" charset="0"/>
              <a:cs typeface="Arial" charset="0"/>
            </a:endParaRPr>
          </a:p>
          <a:p>
            <a:pPr marL="85725" indent="-85725" algn="ctr"/>
            <a:r>
              <a:rPr lang="de-DE" sz="750" b="1" dirty="0">
                <a:ea typeface="Arial" charset="0"/>
                <a:cs typeface="Arial" charset="0"/>
              </a:rPr>
              <a:t>Outcomes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smtClean="0">
                <a:ea typeface="Arial" charset="0"/>
                <a:cs typeface="Arial" charset="0"/>
              </a:rPr>
              <a:t>New </a:t>
            </a:r>
            <a:r>
              <a:rPr lang="de-DE" sz="750" dirty="0" err="1">
                <a:ea typeface="Arial" charset="0"/>
                <a:cs typeface="Arial" charset="0"/>
              </a:rPr>
              <a:t>research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topics</a:t>
            </a:r>
            <a:r>
              <a:rPr lang="de-DE" sz="750" dirty="0" smtClean="0">
                <a:ea typeface="Arial" charset="0"/>
                <a:cs typeface="Arial" charset="0"/>
              </a:rPr>
              <a:t> / </a:t>
            </a:r>
            <a:endParaRPr lang="de-DE" sz="750" dirty="0">
              <a:ea typeface="Arial" charset="0"/>
              <a:cs typeface="Arial" charset="0"/>
            </a:endParaRPr>
          </a:p>
          <a:p>
            <a:pPr marL="85725" indent="-85725"/>
            <a:r>
              <a:rPr lang="de-DE" sz="750" dirty="0" smtClean="0">
                <a:ea typeface="Arial" charset="0"/>
                <a:cs typeface="Arial" charset="0"/>
              </a:rPr>
              <a:t>   </a:t>
            </a:r>
            <a:r>
              <a:rPr lang="de-DE" sz="750" dirty="0" err="1" smtClean="0">
                <a:ea typeface="Arial" charset="0"/>
                <a:cs typeface="Arial" charset="0"/>
              </a:rPr>
              <a:t>societal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relevance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of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research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err="1">
                <a:ea typeface="Arial" charset="0"/>
                <a:cs typeface="Arial" charset="0"/>
              </a:rPr>
              <a:t>topics</a:t>
            </a:r>
            <a:r>
              <a:rPr lang="de-DE" sz="750" dirty="0">
                <a:ea typeface="Arial" charset="0"/>
                <a:cs typeface="Arial" charset="0"/>
              </a:rPr>
              <a:t> / </a:t>
            </a:r>
            <a:r>
              <a:rPr lang="de-DE" sz="750" dirty="0" err="1">
                <a:ea typeface="Arial" charset="0"/>
                <a:cs typeface="Arial" charset="0"/>
              </a:rPr>
              <a:t>adressing</a:t>
            </a:r>
            <a:r>
              <a:rPr lang="de-DE" sz="750" dirty="0">
                <a:ea typeface="Arial" charset="0"/>
                <a:cs typeface="Arial" charset="0"/>
              </a:rPr>
              <a:t> </a:t>
            </a:r>
            <a:r>
              <a:rPr lang="de-DE" sz="750" dirty="0" smtClean="0">
                <a:ea typeface="Arial" charset="0"/>
                <a:cs typeface="Arial" charset="0"/>
              </a:rPr>
              <a:t>SDGs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err="1" smtClean="0">
                <a:ea typeface="Arial" charset="0"/>
                <a:cs typeface="Arial" charset="0"/>
              </a:rPr>
              <a:t>increased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number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of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projects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with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gender</a:t>
            </a:r>
            <a:r>
              <a:rPr lang="de-DE" sz="750" dirty="0" smtClean="0">
                <a:ea typeface="Arial" charset="0"/>
                <a:cs typeface="Arial" charset="0"/>
              </a:rPr>
              <a:t> in </a:t>
            </a:r>
            <a:r>
              <a:rPr lang="de-DE" sz="750" dirty="0" err="1" smtClean="0">
                <a:ea typeface="Arial" charset="0"/>
                <a:cs typeface="Arial" charset="0"/>
              </a:rPr>
              <a:t>research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content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err="1" smtClean="0">
                <a:ea typeface="Arial" charset="0"/>
                <a:cs typeface="Arial" charset="0"/>
              </a:rPr>
              <a:t>improved</a:t>
            </a:r>
            <a:r>
              <a:rPr lang="de-DE" sz="750" dirty="0" smtClean="0">
                <a:ea typeface="Arial" charset="0"/>
                <a:cs typeface="Arial" charset="0"/>
              </a:rPr>
              <a:t> links </a:t>
            </a:r>
            <a:r>
              <a:rPr lang="de-DE" sz="750" dirty="0" err="1" smtClean="0">
                <a:ea typeface="Arial" charset="0"/>
                <a:cs typeface="Arial" charset="0"/>
              </a:rPr>
              <a:t>to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societal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actors</a:t>
            </a:r>
            <a:r>
              <a:rPr lang="de-DE" sz="750" dirty="0" smtClean="0">
                <a:ea typeface="Arial" charset="0"/>
                <a:cs typeface="Arial" charset="0"/>
              </a:rPr>
              <a:t> (but </a:t>
            </a:r>
            <a:r>
              <a:rPr lang="de-DE" sz="750" dirty="0" err="1" smtClean="0">
                <a:ea typeface="Arial" charset="0"/>
                <a:cs typeface="Arial" charset="0"/>
              </a:rPr>
              <a:t>less</a:t>
            </a:r>
            <a:r>
              <a:rPr lang="de-DE" sz="750" dirty="0" smtClean="0">
                <a:ea typeface="Arial" charset="0"/>
                <a:cs typeface="Arial" charset="0"/>
              </a:rPr>
              <a:t> links </a:t>
            </a:r>
            <a:r>
              <a:rPr lang="de-DE" sz="750" dirty="0" err="1" smtClean="0">
                <a:ea typeface="Arial" charset="0"/>
                <a:cs typeface="Arial" charset="0"/>
              </a:rPr>
              <a:t>to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industrial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actors</a:t>
            </a:r>
            <a:r>
              <a:rPr lang="de-DE" sz="750" dirty="0" smtClean="0">
                <a:ea typeface="Arial" charset="0"/>
                <a:cs typeface="Arial" charset="0"/>
              </a:rPr>
              <a:t>) </a:t>
            </a:r>
          </a:p>
          <a:p>
            <a:pPr marL="85725" indent="-85725"/>
            <a:endParaRPr lang="de-DE" sz="750" dirty="0">
              <a:ea typeface="Arial" charset="0"/>
              <a:cs typeface="Arial" charset="0"/>
            </a:endParaRPr>
          </a:p>
          <a:p>
            <a:pPr marL="85725" indent="-85725" algn="ctr"/>
            <a:r>
              <a:rPr lang="de-DE" sz="750" b="1" dirty="0">
                <a:ea typeface="Arial" charset="0"/>
                <a:cs typeface="Arial" charset="0"/>
              </a:rPr>
              <a:t>Impacts </a:t>
            </a:r>
          </a:p>
          <a:p>
            <a:pPr marL="85725" indent="-85725">
              <a:buFont typeface="Arial" panose="020B0604020202020204" pitchFamily="34" charset="0"/>
              <a:buChar char="•"/>
            </a:pPr>
            <a:r>
              <a:rPr lang="de-DE" sz="750" dirty="0" err="1" smtClean="0">
                <a:ea typeface="Arial" charset="0"/>
                <a:cs typeface="Arial" charset="0"/>
              </a:rPr>
              <a:t>Better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alignment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to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society</a:t>
            </a:r>
            <a:r>
              <a:rPr lang="de-DE" sz="750" dirty="0" smtClean="0">
                <a:ea typeface="Arial" charset="0"/>
                <a:cs typeface="Arial" charset="0"/>
              </a:rPr>
              <a:t> (</a:t>
            </a:r>
            <a:r>
              <a:rPr lang="de-DE" sz="750" dirty="0" err="1" smtClean="0">
                <a:ea typeface="Arial" charset="0"/>
                <a:cs typeface="Arial" charset="0"/>
              </a:rPr>
              <a:t>science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education</a:t>
            </a:r>
            <a:r>
              <a:rPr lang="de-DE" sz="750" dirty="0" smtClean="0">
                <a:ea typeface="Arial" charset="0"/>
                <a:cs typeface="Arial" charset="0"/>
              </a:rPr>
              <a:t>, </a:t>
            </a:r>
            <a:r>
              <a:rPr lang="de-DE" sz="750" dirty="0" err="1" smtClean="0">
                <a:ea typeface="Arial" charset="0"/>
                <a:cs typeface="Arial" charset="0"/>
              </a:rPr>
              <a:t>public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engagement</a:t>
            </a:r>
            <a:r>
              <a:rPr lang="de-DE" sz="750" dirty="0" smtClean="0">
                <a:ea typeface="Arial" charset="0"/>
                <a:cs typeface="Arial" charset="0"/>
              </a:rPr>
              <a:t>, </a:t>
            </a:r>
            <a:r>
              <a:rPr lang="de-DE" sz="750" dirty="0" err="1" smtClean="0">
                <a:ea typeface="Arial" charset="0"/>
                <a:cs typeface="Arial" charset="0"/>
              </a:rPr>
              <a:t>science</a:t>
            </a:r>
            <a:r>
              <a:rPr lang="de-DE" sz="750" dirty="0" smtClean="0">
                <a:ea typeface="Arial" charset="0"/>
                <a:cs typeface="Arial" charset="0"/>
              </a:rPr>
              <a:t> </a:t>
            </a:r>
            <a:r>
              <a:rPr lang="de-DE" sz="750" dirty="0" err="1" smtClean="0">
                <a:ea typeface="Arial" charset="0"/>
                <a:cs typeface="Arial" charset="0"/>
              </a:rPr>
              <a:t>communication</a:t>
            </a:r>
            <a:r>
              <a:rPr lang="de-DE" sz="750" dirty="0" smtClean="0">
                <a:ea typeface="Arial" charset="0"/>
                <a:cs typeface="Arial" charset="0"/>
              </a:rPr>
              <a:t>, user-</a:t>
            </a:r>
            <a:r>
              <a:rPr lang="de-DE" sz="750" dirty="0" err="1" smtClean="0">
                <a:ea typeface="Arial" charset="0"/>
                <a:cs typeface="Arial" charset="0"/>
              </a:rPr>
              <a:t>orientation</a:t>
            </a:r>
            <a:r>
              <a:rPr lang="de-DE" sz="750" dirty="0" smtClean="0">
                <a:ea typeface="Arial" charset="0"/>
                <a:cs typeface="Arial" charset="0"/>
              </a:rPr>
              <a:t>, </a:t>
            </a:r>
            <a:r>
              <a:rPr lang="de-DE" sz="750" dirty="0" err="1" smtClean="0">
                <a:ea typeface="Arial" charset="0"/>
                <a:cs typeface="Arial" charset="0"/>
              </a:rPr>
              <a:t>ethics</a:t>
            </a:r>
            <a:r>
              <a:rPr lang="de-DE" sz="750" dirty="0" smtClean="0">
                <a:ea typeface="Arial" charset="0"/>
                <a:cs typeface="Arial" charset="0"/>
              </a:rPr>
              <a:t>)</a:t>
            </a:r>
            <a:endParaRPr lang="de-DE" sz="750" dirty="0">
              <a:ea typeface="Arial" charset="0"/>
              <a:cs typeface="Arial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1040434" y="1628801"/>
            <a:ext cx="1299541" cy="576064"/>
          </a:xfrm>
          <a:prstGeom prst="roundRect">
            <a:avLst>
              <a:gd name="adj" fmla="val 9281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rmAutofit/>
          </a:bodyPr>
          <a:lstStyle/>
          <a:p>
            <a:pPr algn="ctr"/>
            <a:r>
              <a:rPr lang="de-DE" sz="1200" b="1" dirty="0">
                <a:ea typeface="Arial" charset="0"/>
                <a:cs typeface="Arial" charset="0"/>
              </a:rPr>
              <a:t>OBJECTIVES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484438" y="1628800"/>
            <a:ext cx="1299541" cy="576064"/>
          </a:xfrm>
          <a:prstGeom prst="roundRect">
            <a:avLst>
              <a:gd name="adj" fmla="val 9281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rmAutofit/>
          </a:bodyPr>
          <a:lstStyle/>
          <a:p>
            <a:pPr algn="ctr"/>
            <a:r>
              <a:rPr lang="de-DE" sz="1200" b="1" dirty="0">
                <a:ea typeface="Arial" charset="0"/>
                <a:cs typeface="Arial" charset="0"/>
              </a:rPr>
              <a:t>INPUTS</a:t>
            </a:r>
          </a:p>
          <a:p>
            <a:pPr algn="ctr"/>
            <a:r>
              <a:rPr lang="de-DE" sz="600" dirty="0">
                <a:ea typeface="Arial" charset="0"/>
                <a:cs typeface="Arial" charset="0"/>
              </a:rPr>
              <a:t>INITIATIVES TO PROMOTE GE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3924300" y="1628801"/>
            <a:ext cx="1291928" cy="576064"/>
          </a:xfrm>
          <a:prstGeom prst="roundRect">
            <a:avLst>
              <a:gd name="adj" fmla="val 9281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rmAutofit fontScale="92500"/>
          </a:bodyPr>
          <a:lstStyle/>
          <a:p>
            <a:pPr algn="ctr"/>
            <a:r>
              <a:rPr lang="de-DE" sz="1300" b="1" dirty="0">
                <a:ea typeface="Arial" charset="0"/>
                <a:cs typeface="Arial" charset="0"/>
              </a:rPr>
              <a:t>THROUGHPUTS</a:t>
            </a:r>
          </a:p>
          <a:p>
            <a:pPr algn="ctr"/>
            <a:r>
              <a:rPr lang="de-DE" sz="800" dirty="0">
                <a:ea typeface="Arial" charset="0"/>
                <a:cs typeface="Arial" charset="0"/>
              </a:rPr>
              <a:t>IMPLEMENTATION ACTIVITIES</a:t>
            </a:r>
          </a:p>
        </p:txBody>
      </p:sp>
      <p:sp>
        <p:nvSpPr>
          <p:cNvPr id="25" name="Abgerundetes Rechteck 24"/>
          <p:cNvSpPr/>
          <p:nvPr/>
        </p:nvSpPr>
        <p:spPr>
          <a:xfrm>
            <a:off x="5364163" y="1988840"/>
            <a:ext cx="1368077" cy="256033"/>
          </a:xfrm>
          <a:prstGeom prst="roundRect">
            <a:avLst>
              <a:gd name="adj" fmla="val 29932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Autofit/>
          </a:bodyPr>
          <a:lstStyle/>
          <a:p>
            <a:pPr algn="ctr"/>
            <a:r>
              <a:rPr lang="de-DE" sz="800" b="1" dirty="0" smtClean="0">
                <a:ea typeface="Arial" charset="0"/>
                <a:cs typeface="Arial" charset="0"/>
              </a:rPr>
              <a:t>GE (Gender </a:t>
            </a:r>
            <a:r>
              <a:rPr lang="de-DE" sz="800" b="1" dirty="0" err="1" smtClean="0">
                <a:ea typeface="Arial" charset="0"/>
                <a:cs typeface="Arial" charset="0"/>
              </a:rPr>
              <a:t>Equality</a:t>
            </a:r>
            <a:r>
              <a:rPr lang="de-DE" sz="800" b="1" dirty="0" smtClean="0">
                <a:ea typeface="Arial" charset="0"/>
                <a:cs typeface="Arial" charset="0"/>
              </a:rPr>
              <a:t>) </a:t>
            </a:r>
            <a:r>
              <a:rPr lang="de-DE" sz="800" b="1" dirty="0">
                <a:ea typeface="Arial" charset="0"/>
                <a:cs typeface="Arial" charset="0"/>
              </a:rPr>
              <a:t>EFFECTS</a:t>
            </a:r>
          </a:p>
        </p:txBody>
      </p:sp>
      <p:sp>
        <p:nvSpPr>
          <p:cNvPr id="26" name="Abgerundetes Rechteck 25"/>
          <p:cNvSpPr/>
          <p:nvPr/>
        </p:nvSpPr>
        <p:spPr>
          <a:xfrm>
            <a:off x="6804248" y="1988841"/>
            <a:ext cx="1299541" cy="244980"/>
          </a:xfrm>
          <a:prstGeom prst="roundRect">
            <a:avLst>
              <a:gd name="adj" fmla="val 20134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Autofit/>
          </a:bodyPr>
          <a:lstStyle/>
          <a:p>
            <a:pPr algn="ctr"/>
            <a:r>
              <a:rPr lang="de-DE" sz="800" b="1" dirty="0" smtClean="0">
                <a:ea typeface="Arial" charset="0"/>
                <a:cs typeface="Arial" charset="0"/>
              </a:rPr>
              <a:t>R&amp;I (Research </a:t>
            </a:r>
            <a:r>
              <a:rPr lang="de-DE" sz="800" b="1" dirty="0" err="1" smtClean="0">
                <a:ea typeface="Arial" charset="0"/>
                <a:cs typeface="Arial" charset="0"/>
              </a:rPr>
              <a:t>and</a:t>
            </a:r>
            <a:r>
              <a:rPr lang="de-DE" sz="800" b="1" dirty="0" smtClean="0">
                <a:ea typeface="Arial" charset="0"/>
                <a:cs typeface="Arial" charset="0"/>
              </a:rPr>
              <a:t> Innovation)  </a:t>
            </a:r>
            <a:r>
              <a:rPr lang="de-DE" sz="800" b="1" dirty="0">
                <a:ea typeface="Arial" charset="0"/>
                <a:cs typeface="Arial" charset="0"/>
              </a:rPr>
              <a:t>EFFECTS</a:t>
            </a:r>
          </a:p>
        </p:txBody>
      </p:sp>
      <p:sp>
        <p:nvSpPr>
          <p:cNvPr id="27" name="Abgerundetes Rechteck 26"/>
          <p:cNvSpPr/>
          <p:nvPr/>
        </p:nvSpPr>
        <p:spPr>
          <a:xfrm>
            <a:off x="5364163" y="1628801"/>
            <a:ext cx="2736850" cy="288032"/>
          </a:xfrm>
          <a:prstGeom prst="roundRect">
            <a:avLst>
              <a:gd name="adj" fmla="val 16145"/>
            </a:avLst>
          </a:prstGeom>
          <a:solidFill>
            <a:srgbClr val="26CB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 anchorCtr="0">
            <a:normAutofit lnSpcReduction="10000"/>
          </a:bodyPr>
          <a:lstStyle/>
          <a:p>
            <a:pPr algn="ctr"/>
            <a:r>
              <a:rPr lang="de-DE" sz="1200" b="1" dirty="0">
                <a:ea typeface="Arial" charset="0"/>
                <a:cs typeface="Arial" charset="0"/>
              </a:rPr>
              <a:t>OUTPUTS, RESULTS &amp; IMPACTS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467544" y="2348880"/>
            <a:ext cx="432569" cy="2880320"/>
          </a:xfrm>
          <a:prstGeom prst="roundRect">
            <a:avLst/>
          </a:prstGeom>
          <a:solidFill>
            <a:srgbClr val="F9B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dirty="0">
                <a:ea typeface="Arial" charset="0"/>
                <a:cs typeface="Arial" charset="0"/>
              </a:rPr>
              <a:t>CHALLENGES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8243888" y="2348880"/>
            <a:ext cx="432569" cy="2880320"/>
          </a:xfrm>
          <a:prstGeom prst="roundRect">
            <a:avLst/>
          </a:prstGeom>
          <a:solidFill>
            <a:srgbClr val="F9B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sz="1050" dirty="0">
                <a:ea typeface="Arial" charset="0"/>
                <a:cs typeface="Arial" charset="0"/>
              </a:rPr>
              <a:t>FEEDBACK TO PROGRAMM DESIGN</a:t>
            </a:r>
          </a:p>
        </p:txBody>
      </p:sp>
      <p:cxnSp>
        <p:nvCxnSpPr>
          <p:cNvPr id="30" name="Gerade Verbindung 74"/>
          <p:cNvCxnSpPr/>
          <p:nvPr/>
        </p:nvCxnSpPr>
        <p:spPr>
          <a:xfrm flipH="1">
            <a:off x="3131840" y="1412776"/>
            <a:ext cx="1054398" cy="0"/>
          </a:xfrm>
          <a:prstGeom prst="line">
            <a:avLst/>
          </a:prstGeom>
          <a:ln w="19050" cap="rnd">
            <a:solidFill>
              <a:srgbClr val="26C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77"/>
          <p:cNvCxnSpPr/>
          <p:nvPr/>
        </p:nvCxnSpPr>
        <p:spPr>
          <a:xfrm flipV="1">
            <a:off x="3131840" y="1412776"/>
            <a:ext cx="0" cy="216024"/>
          </a:xfrm>
          <a:prstGeom prst="line">
            <a:avLst/>
          </a:prstGeom>
          <a:ln w="19050" cap="rnd">
            <a:solidFill>
              <a:srgbClr val="26C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Bild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72" y="3616314"/>
            <a:ext cx="346596" cy="346596"/>
          </a:xfrm>
          <a:prstGeom prst="rect">
            <a:avLst/>
          </a:prstGeom>
        </p:spPr>
      </p:pic>
      <p:pic>
        <p:nvPicPr>
          <p:cNvPr id="33" name="Bild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540" y="3616314"/>
            <a:ext cx="346596" cy="346596"/>
          </a:xfrm>
          <a:prstGeom prst="rect">
            <a:avLst/>
          </a:prstGeom>
        </p:spPr>
      </p:pic>
      <p:pic>
        <p:nvPicPr>
          <p:cNvPr id="34" name="Bild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320" y="3616314"/>
            <a:ext cx="346596" cy="346596"/>
          </a:xfrm>
          <a:prstGeom prst="rect">
            <a:avLst/>
          </a:prstGeom>
        </p:spPr>
      </p:pic>
      <p:pic>
        <p:nvPicPr>
          <p:cNvPr id="35" name="Bild 9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8" y="2564905"/>
            <a:ext cx="360579" cy="360148"/>
          </a:xfrm>
          <a:prstGeom prst="rect">
            <a:avLst/>
          </a:prstGeom>
        </p:spPr>
      </p:pic>
      <p:pic>
        <p:nvPicPr>
          <p:cNvPr id="36" name="Bild 9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8" y="4725145"/>
            <a:ext cx="360579" cy="360148"/>
          </a:xfrm>
          <a:prstGeom prst="rect">
            <a:avLst/>
          </a:prstGeom>
        </p:spPr>
      </p:pic>
      <p:pic>
        <p:nvPicPr>
          <p:cNvPr id="37" name="Bild 9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98" y="3609538"/>
            <a:ext cx="360579" cy="360148"/>
          </a:xfrm>
          <a:prstGeom prst="rect">
            <a:avLst/>
          </a:prstGeom>
        </p:spPr>
      </p:pic>
      <p:pic>
        <p:nvPicPr>
          <p:cNvPr id="38" name="Bild 9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23" y="2564905"/>
            <a:ext cx="360579" cy="360148"/>
          </a:xfrm>
          <a:prstGeom prst="rect">
            <a:avLst/>
          </a:prstGeom>
        </p:spPr>
      </p:pic>
      <p:pic>
        <p:nvPicPr>
          <p:cNvPr id="39" name="Bild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23" y="4725145"/>
            <a:ext cx="360579" cy="360148"/>
          </a:xfrm>
          <a:prstGeom prst="rect">
            <a:avLst/>
          </a:prstGeom>
        </p:spPr>
      </p:pic>
      <p:pic>
        <p:nvPicPr>
          <p:cNvPr id="40" name="Bild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723" y="3609538"/>
            <a:ext cx="360579" cy="360148"/>
          </a:xfrm>
          <a:prstGeom prst="rect">
            <a:avLst/>
          </a:prstGeom>
        </p:spPr>
      </p:pic>
      <p:sp>
        <p:nvSpPr>
          <p:cNvPr id="41" name="Abgerundetes Rechteck 40"/>
          <p:cNvSpPr/>
          <p:nvPr/>
        </p:nvSpPr>
        <p:spPr>
          <a:xfrm>
            <a:off x="1620119" y="5445225"/>
            <a:ext cx="1852070" cy="1195424"/>
          </a:xfrm>
          <a:prstGeom prst="roundRect">
            <a:avLst>
              <a:gd name="adj" fmla="val 6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800" b="1" dirty="0">
                <a:solidFill>
                  <a:srgbClr val="0C7393"/>
                </a:solidFill>
                <a:ea typeface="Arial" charset="0"/>
                <a:cs typeface="Arial" charset="0"/>
              </a:rPr>
              <a:t>POLICY CONTEXT</a:t>
            </a:r>
          </a:p>
        </p:txBody>
      </p:sp>
      <p:cxnSp>
        <p:nvCxnSpPr>
          <p:cNvPr id="42" name="Gerade Verbindung 106"/>
          <p:cNvCxnSpPr/>
          <p:nvPr/>
        </p:nvCxnSpPr>
        <p:spPr>
          <a:xfrm flipV="1">
            <a:off x="6732240" y="1412776"/>
            <a:ext cx="0" cy="144016"/>
          </a:xfrm>
          <a:prstGeom prst="line">
            <a:avLst/>
          </a:prstGeom>
          <a:ln w="19050" cap="rnd">
            <a:solidFill>
              <a:srgbClr val="26C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137"/>
          <p:cNvCxnSpPr>
            <a:endCxn id="53" idx="1"/>
          </p:cNvCxnSpPr>
          <p:nvPr/>
        </p:nvCxnSpPr>
        <p:spPr>
          <a:xfrm>
            <a:off x="1331640" y="6813376"/>
            <a:ext cx="2699879" cy="0"/>
          </a:xfrm>
          <a:prstGeom prst="line">
            <a:avLst/>
          </a:prstGeom>
          <a:ln w="19050" cap="rnd">
            <a:solidFill>
              <a:srgbClr val="0C7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138"/>
          <p:cNvCxnSpPr/>
          <p:nvPr/>
        </p:nvCxnSpPr>
        <p:spPr>
          <a:xfrm>
            <a:off x="1331640" y="5157192"/>
            <a:ext cx="0" cy="1656184"/>
          </a:xfrm>
          <a:prstGeom prst="line">
            <a:avLst/>
          </a:prstGeom>
          <a:ln w="19050" cap="rnd">
            <a:solidFill>
              <a:srgbClr val="0C7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Bild 1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12584" y="5228976"/>
            <a:ext cx="144016" cy="144463"/>
          </a:xfrm>
          <a:prstGeom prst="rect">
            <a:avLst/>
          </a:prstGeom>
        </p:spPr>
      </p:pic>
      <p:sp>
        <p:nvSpPr>
          <p:cNvPr id="46" name="Abgerundetes Rechteck 45"/>
          <p:cNvSpPr/>
          <p:nvPr/>
        </p:nvSpPr>
        <p:spPr>
          <a:xfrm>
            <a:off x="5672680" y="5445224"/>
            <a:ext cx="1852070" cy="1203647"/>
          </a:xfrm>
          <a:prstGeom prst="roundRect">
            <a:avLst>
              <a:gd name="adj" fmla="val 6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800" b="1" dirty="0">
                <a:solidFill>
                  <a:srgbClr val="0C7393"/>
                </a:solidFill>
                <a:ea typeface="Arial" charset="0"/>
                <a:cs typeface="Arial" charset="0"/>
              </a:rPr>
              <a:t>TEAM CONTEXT</a:t>
            </a:r>
          </a:p>
        </p:txBody>
      </p:sp>
      <p:sp>
        <p:nvSpPr>
          <p:cNvPr id="47" name="Abgerundetes Rechteck 46"/>
          <p:cNvSpPr/>
          <p:nvPr/>
        </p:nvSpPr>
        <p:spPr>
          <a:xfrm>
            <a:off x="3636244" y="5445224"/>
            <a:ext cx="1852070" cy="1203647"/>
          </a:xfrm>
          <a:prstGeom prst="roundRect">
            <a:avLst>
              <a:gd name="adj" fmla="val 6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de-DE" sz="800" b="1" dirty="0">
                <a:solidFill>
                  <a:srgbClr val="0C7393"/>
                </a:solidFill>
                <a:ea typeface="Arial" charset="0"/>
                <a:cs typeface="Arial" charset="0"/>
              </a:rPr>
              <a:t>ORGANISATIONAL CONTEXT</a:t>
            </a:r>
          </a:p>
        </p:txBody>
      </p:sp>
      <p:pic>
        <p:nvPicPr>
          <p:cNvPr id="48" name="Bild 16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60232" y="1484784"/>
            <a:ext cx="143793" cy="143793"/>
          </a:xfrm>
          <a:prstGeom prst="rect">
            <a:avLst/>
          </a:prstGeom>
        </p:spPr>
      </p:pic>
      <p:cxnSp>
        <p:nvCxnSpPr>
          <p:cNvPr id="49" name="Gerade Verbindung 163"/>
          <p:cNvCxnSpPr/>
          <p:nvPr/>
        </p:nvCxnSpPr>
        <p:spPr>
          <a:xfrm>
            <a:off x="7884368" y="5337376"/>
            <a:ext cx="1" cy="1476000"/>
          </a:xfrm>
          <a:prstGeom prst="line">
            <a:avLst/>
          </a:prstGeom>
          <a:ln w="19050" cap="rnd">
            <a:solidFill>
              <a:srgbClr val="0C7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/>
          <p:cNvSpPr txBox="1"/>
          <p:nvPr/>
        </p:nvSpPr>
        <p:spPr>
          <a:xfrm>
            <a:off x="1665158" y="5517232"/>
            <a:ext cx="1850500" cy="1123417"/>
          </a:xfrm>
          <a:prstGeom prst="rect">
            <a:avLst/>
          </a:prstGeom>
          <a:noFill/>
          <a:ln>
            <a:noFill/>
          </a:ln>
        </p:spPr>
        <p:txBody>
          <a:bodyPr wrap="square" lIns="36000" tIns="0" rIns="36000" bIns="0" rtlCol="0">
            <a:noAutofit/>
          </a:bodyPr>
          <a:lstStyle>
            <a:defPPr>
              <a:defRPr lang="de-DE"/>
            </a:defPPr>
            <a:lvl1pPr marL="171450" indent="-171450">
              <a:buFont typeface="Arial" charset="0"/>
              <a:buChar char="•"/>
              <a:defRPr sz="800">
                <a:solidFill>
                  <a:srgbClr val="0C7393"/>
                </a:solidFill>
                <a:latin typeface="Arial Hebrew" charset="-79"/>
                <a:ea typeface="Arial Hebrew" charset="-79"/>
                <a:cs typeface="Arial Hebrew" charset="-79"/>
              </a:defRPr>
            </a:lvl1pPr>
          </a:lstStyle>
          <a:p>
            <a:endParaRPr lang="en-GB" dirty="0" smtClean="0">
              <a:latin typeface="+mn-lt"/>
            </a:endParaRPr>
          </a:p>
          <a:p>
            <a:pPr marL="85725" indent="-85725"/>
            <a:r>
              <a:rPr lang="en-GB" sz="650" dirty="0" smtClean="0">
                <a:latin typeface="+mn-lt"/>
              </a:rPr>
              <a:t>Increasing </a:t>
            </a:r>
            <a:r>
              <a:rPr lang="en-GB" sz="650" dirty="0">
                <a:latin typeface="+mn-lt"/>
              </a:rPr>
              <a:t>budgets over the past decade, even during the financial crisis</a:t>
            </a:r>
          </a:p>
          <a:p>
            <a:pPr marL="85725" indent="-85725"/>
            <a:r>
              <a:rPr lang="en-GB" sz="650" dirty="0">
                <a:latin typeface="+mn-lt"/>
              </a:rPr>
              <a:t>Shared responsibility for R&amp;I between the State and the 16 “</a:t>
            </a:r>
            <a:r>
              <a:rPr lang="en-GB" sz="650" dirty="0" err="1">
                <a:latin typeface="+mn-lt"/>
              </a:rPr>
              <a:t>Länder</a:t>
            </a:r>
            <a:r>
              <a:rPr lang="en-GB" sz="650" dirty="0" smtClean="0">
                <a:latin typeface="+mn-lt"/>
              </a:rPr>
              <a:t>”</a:t>
            </a:r>
            <a:endParaRPr lang="en-GB" sz="650" dirty="0">
              <a:latin typeface="+mn-lt"/>
            </a:endParaRPr>
          </a:p>
          <a:p>
            <a:pPr marL="85725" indent="-85725"/>
            <a:r>
              <a:rPr lang="en-GB" sz="650" dirty="0">
                <a:latin typeface="+mn-lt"/>
              </a:rPr>
              <a:t>Joint Science Conference (GWK</a:t>
            </a:r>
            <a:r>
              <a:rPr lang="en-GB" sz="650" dirty="0" smtClean="0">
                <a:latin typeface="+mn-lt"/>
              </a:rPr>
              <a:t>) responsible for ambitious </a:t>
            </a:r>
            <a:r>
              <a:rPr lang="en-GB" sz="650" dirty="0" err="1" smtClean="0">
                <a:latin typeface="+mn-lt"/>
              </a:rPr>
              <a:t>programms</a:t>
            </a:r>
            <a:r>
              <a:rPr lang="en-GB" sz="650" dirty="0" smtClean="0">
                <a:latin typeface="+mn-lt"/>
              </a:rPr>
              <a:t> like Excellence Initiative, Female Professors, Programme, HEI Pact</a:t>
            </a:r>
          </a:p>
          <a:p>
            <a:pPr marL="85725" indent="-85725"/>
            <a:r>
              <a:rPr lang="en-GB" sz="650" dirty="0" smtClean="0">
                <a:latin typeface="+mn-lt"/>
              </a:rPr>
              <a:t>Improved childcare systems, but still high part-time rates for women </a:t>
            </a:r>
          </a:p>
        </p:txBody>
      </p:sp>
      <p:sp>
        <p:nvSpPr>
          <p:cNvPr id="51" name="Textfeld 50"/>
          <p:cNvSpPr txBox="1"/>
          <p:nvPr/>
        </p:nvSpPr>
        <p:spPr>
          <a:xfrm>
            <a:off x="3636734" y="5661248"/>
            <a:ext cx="1850205" cy="864096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36000" bIns="0" rtlCol="0">
            <a:noAutofit/>
          </a:bodyPr>
          <a:lstStyle/>
          <a:p>
            <a:pPr marL="85725" indent="-85725">
              <a:buFont typeface="Arial" charset="0"/>
              <a:buChar char="•"/>
            </a:pP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Intensive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monitoring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activities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but lack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of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sanctions</a:t>
            </a:r>
            <a:endParaRPr lang="de-DE" sz="800" dirty="0" smtClean="0">
              <a:solidFill>
                <a:srgbClr val="0C7393"/>
              </a:solidFill>
              <a:ea typeface="Arial Hebrew" charset="-79"/>
              <a:cs typeface="Arial Hebrew" charset="-79"/>
            </a:endParaRPr>
          </a:p>
          <a:p>
            <a:pPr marL="85725" indent="-85725">
              <a:buFont typeface="Arial" charset="0"/>
              <a:buChar char="•"/>
            </a:pP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Committment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to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GE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goals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, but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no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legally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binding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measures</a:t>
            </a:r>
            <a:endParaRPr lang="de-DE" sz="800" dirty="0" smtClean="0">
              <a:solidFill>
                <a:srgbClr val="0C7393"/>
              </a:solidFill>
              <a:ea typeface="Arial Hebrew" charset="-79"/>
              <a:cs typeface="Arial Hebrew" charset="-79"/>
            </a:endParaRPr>
          </a:p>
          <a:p>
            <a:pPr marL="85725" indent="-85725">
              <a:buFont typeface="Arial" charset="0"/>
              <a:buChar char="•"/>
            </a:pP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Different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missions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and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disiplinary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background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of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the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four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German RPOs (MPG, Leibniz, HGF, Fraunhofer)</a:t>
            </a:r>
          </a:p>
          <a:p>
            <a:pPr marL="85725" indent="-85725">
              <a:buFont typeface="Arial" charset="0"/>
              <a:buChar char="•"/>
            </a:pP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corporate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cultures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	</a:t>
            </a:r>
          </a:p>
        </p:txBody>
      </p:sp>
      <p:sp>
        <p:nvSpPr>
          <p:cNvPr id="52" name="Textfeld 51"/>
          <p:cNvSpPr txBox="1"/>
          <p:nvPr/>
        </p:nvSpPr>
        <p:spPr>
          <a:xfrm>
            <a:off x="5674446" y="5661248"/>
            <a:ext cx="1850304" cy="936104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36000" bIns="0" rtlCol="0">
            <a:noAutofit/>
          </a:bodyPr>
          <a:lstStyle/>
          <a:p>
            <a:pPr marL="85725" indent="-85725">
              <a:buFont typeface="Arial" charset="0"/>
              <a:buChar char="•"/>
            </a:pP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Headquarters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of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the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RPOs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with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only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limited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influence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on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the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recruitment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and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retaining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activities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of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the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single</a:t>
            </a:r>
            <a:r>
              <a:rPr lang="de-DE" sz="800" dirty="0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 </a:t>
            </a:r>
            <a:r>
              <a:rPr lang="de-DE" sz="800" dirty="0" err="1" smtClean="0">
                <a:solidFill>
                  <a:srgbClr val="0C7393"/>
                </a:solidFill>
                <a:ea typeface="Arial Hebrew" charset="-79"/>
                <a:cs typeface="Arial Hebrew" charset="-79"/>
              </a:rPr>
              <a:t>institues</a:t>
            </a:r>
            <a:endParaRPr lang="de-DE" sz="800" dirty="0" smtClean="0">
              <a:solidFill>
                <a:srgbClr val="0C7393"/>
              </a:solidFill>
              <a:ea typeface="Arial Hebrew" charset="-79"/>
              <a:cs typeface="Arial Hebrew" charset="-79"/>
            </a:endParaRPr>
          </a:p>
          <a:p>
            <a:pPr marL="171450" indent="-171450">
              <a:buFont typeface="Arial" charset="0"/>
              <a:buChar char="•"/>
            </a:pPr>
            <a:endParaRPr lang="de-DE" sz="800" dirty="0" smtClean="0">
              <a:solidFill>
                <a:srgbClr val="0C7393"/>
              </a:solidFill>
              <a:ea typeface="Arial Hebrew" charset="-79"/>
              <a:cs typeface="Arial Hebrew" charset="-79"/>
            </a:endParaRPr>
          </a:p>
          <a:p>
            <a:pPr marL="171450" indent="-171450">
              <a:buFont typeface="Arial" charset="0"/>
              <a:buChar char="•"/>
            </a:pPr>
            <a:endParaRPr lang="de-DE" sz="800" dirty="0">
              <a:solidFill>
                <a:srgbClr val="0C7393"/>
              </a:solidFill>
              <a:ea typeface="Arial Hebrew" charset="-79"/>
              <a:cs typeface="Arial Hebrew" charset="-79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4031519" y="6741368"/>
            <a:ext cx="1223838" cy="14401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de-DE" sz="800" b="1" dirty="0">
                <a:solidFill>
                  <a:srgbClr val="0C7393"/>
                </a:solidFill>
                <a:ea typeface="Arial" charset="0"/>
                <a:cs typeface="Arial" charset="0"/>
              </a:rPr>
              <a:t>EFFECTIVENESS</a:t>
            </a:r>
          </a:p>
        </p:txBody>
      </p:sp>
      <p:cxnSp>
        <p:nvCxnSpPr>
          <p:cNvPr id="54" name="Gerade Verbindung 178"/>
          <p:cNvCxnSpPr>
            <a:stCxn id="53" idx="3"/>
          </p:cNvCxnSpPr>
          <p:nvPr/>
        </p:nvCxnSpPr>
        <p:spPr>
          <a:xfrm>
            <a:off x="5255357" y="6813376"/>
            <a:ext cx="2629011" cy="0"/>
          </a:xfrm>
          <a:prstGeom prst="line">
            <a:avLst/>
          </a:prstGeom>
          <a:ln w="19050" cap="rnd">
            <a:solidFill>
              <a:srgbClr val="0C73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Bild 18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48749" y="5229200"/>
            <a:ext cx="227107" cy="227107"/>
          </a:xfrm>
          <a:prstGeom prst="rect">
            <a:avLst/>
          </a:prstGeom>
        </p:spPr>
      </p:pic>
      <p:pic>
        <p:nvPicPr>
          <p:cNvPr id="56" name="Bild 19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88909" y="5229200"/>
            <a:ext cx="227107" cy="227107"/>
          </a:xfrm>
          <a:prstGeom prst="rect">
            <a:avLst/>
          </a:prstGeom>
        </p:spPr>
      </p:pic>
      <p:pic>
        <p:nvPicPr>
          <p:cNvPr id="57" name="Bild 1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858937" y="5229200"/>
            <a:ext cx="227107" cy="227107"/>
          </a:xfrm>
          <a:prstGeom prst="rect">
            <a:avLst/>
          </a:prstGeom>
        </p:spPr>
      </p:pic>
      <p:pic>
        <p:nvPicPr>
          <p:cNvPr id="58" name="Bild 19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10705" y="5229200"/>
            <a:ext cx="227107" cy="227107"/>
          </a:xfrm>
          <a:prstGeom prst="rect">
            <a:avLst/>
          </a:prstGeom>
        </p:spPr>
      </p:pic>
      <p:cxnSp>
        <p:nvCxnSpPr>
          <p:cNvPr id="59" name="Gerade Verbindung 194"/>
          <p:cNvCxnSpPr/>
          <p:nvPr/>
        </p:nvCxnSpPr>
        <p:spPr>
          <a:xfrm flipH="1">
            <a:off x="5100638" y="1412776"/>
            <a:ext cx="1631602" cy="0"/>
          </a:xfrm>
          <a:prstGeom prst="line">
            <a:avLst/>
          </a:prstGeom>
          <a:ln w="19050" cap="rnd">
            <a:solidFill>
              <a:srgbClr val="26CB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4186238" y="1340768"/>
            <a:ext cx="91440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lIns="0" tIns="0" rIns="0" bIns="0" rtlCol="0">
            <a:noAutofit/>
          </a:bodyPr>
          <a:lstStyle/>
          <a:p>
            <a:pPr algn="ctr"/>
            <a:r>
              <a:rPr lang="de-DE" sz="800" b="1" dirty="0">
                <a:solidFill>
                  <a:srgbClr val="26CB9F"/>
                </a:solidFill>
                <a:ea typeface="Arial" charset="0"/>
                <a:cs typeface="Arial" charset="0"/>
              </a:rPr>
              <a:t>EFFICIENCY</a:t>
            </a:r>
          </a:p>
        </p:txBody>
      </p:sp>
      <p:sp>
        <p:nvSpPr>
          <p:cNvPr id="61" name="Titel 4"/>
          <p:cNvSpPr txBox="1">
            <a:spLocks/>
          </p:cNvSpPr>
          <p:nvPr/>
        </p:nvSpPr>
        <p:spPr>
          <a:xfrm>
            <a:off x="467544" y="548680"/>
            <a:ext cx="8222400" cy="76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700" kern="1200" spc="300" baseline="0">
                <a:solidFill>
                  <a:schemeClr val="tx1"/>
                </a:solidFill>
                <a:latin typeface="Frutiger LT Com 45 Light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/>
              <a:t>Beispiel eines I-O-O-I-Modells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32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5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2400" cy="55436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Inhaltsplatzhalter 8"/>
          <p:cNvSpPr>
            <a:spLocks noGrp="1"/>
          </p:cNvSpPr>
          <p:nvPr>
            <p:ph sz="quarter" idx="11"/>
          </p:nvPr>
        </p:nvSpPr>
        <p:spPr>
          <a:xfrm>
            <a:off x="460800" y="1412776"/>
            <a:ext cx="8222400" cy="403244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Clr>
                <a:srgbClr val="179C7D"/>
              </a:buClr>
              <a:buFont typeface="+mj-lt"/>
              <a:buAutoNum type="arabicPeriod"/>
              <a:defRPr sz="2000" baseline="0">
                <a:latin typeface="Frutiger LT Com 45 Light" pitchFamily="34" charset="0"/>
              </a:defRPr>
            </a:lvl1pPr>
            <a:lvl2pPr>
              <a:buSzPct val="120000"/>
              <a:defRPr>
                <a:latin typeface="Frutiger LT Com 45 Light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Frutiger LT Com 45 Light" pitchFamily="34" charset="0"/>
              </a:defRPr>
            </a:lvl5pPr>
          </a:lstStyle>
          <a:p>
            <a:pPr lvl="0"/>
            <a:endParaRPr lang="en-GB" dirty="0" smtClean="0"/>
          </a:p>
          <a:p>
            <a:pPr lvl="0"/>
            <a:endParaRPr lang="en-GB" dirty="0"/>
          </a:p>
          <a:p>
            <a:pPr marL="0" lvl="0" indent="0" algn="ctr">
              <a:buNone/>
            </a:pPr>
            <a:r>
              <a:rPr lang="en-GB" sz="2800" b="1" dirty="0" smtClean="0">
                <a:solidFill>
                  <a:srgbClr val="007A87"/>
                </a:solidFill>
              </a:rPr>
              <a:t> </a:t>
            </a:r>
            <a:r>
              <a:rPr lang="en-GB" sz="2800" b="1" dirty="0" err="1" smtClean="0">
                <a:solidFill>
                  <a:srgbClr val="5DB7B3"/>
                </a:solidFill>
              </a:rPr>
              <a:t>Teil</a:t>
            </a:r>
            <a:r>
              <a:rPr lang="en-GB" sz="2800" b="1" dirty="0" smtClean="0">
                <a:solidFill>
                  <a:srgbClr val="5DB7B3"/>
                </a:solidFill>
              </a:rPr>
              <a:t> II</a:t>
            </a:r>
          </a:p>
          <a:p>
            <a:pPr marL="0" lvl="0" indent="0" algn="ctr">
              <a:buNone/>
            </a:pPr>
            <a:r>
              <a:rPr lang="en-GB" sz="4800" b="1" dirty="0" smtClean="0">
                <a:solidFill>
                  <a:srgbClr val="5DB7B3"/>
                </a:solidFill>
              </a:rPr>
              <a:t>Online-Toolbox</a:t>
            </a:r>
          </a:p>
          <a:p>
            <a:pPr marL="0" lvl="0" indent="0" algn="ctr">
              <a:buNone/>
            </a:pPr>
            <a:r>
              <a:rPr lang="en-GB" sz="4000" b="1" dirty="0" smtClean="0">
                <a:solidFill>
                  <a:srgbClr val="5DB7B3"/>
                </a:solidFill>
              </a:rPr>
              <a:t>(www.efforti.eu)</a:t>
            </a:r>
          </a:p>
          <a:p>
            <a:pPr lvl="0"/>
            <a:endParaRPr lang="en-GB" sz="4800" dirty="0" smtClean="0"/>
          </a:p>
          <a:p>
            <a:pPr lvl="0"/>
            <a:endParaRPr lang="en-GB" sz="4800" dirty="0" smtClean="0"/>
          </a:p>
          <a:p>
            <a:pPr lvl="1"/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3538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-Folienvorlage2010">
  <a:themeElements>
    <a:clrScheme name="ISI-Designfarben2010">
      <a:dk1>
        <a:sysClr val="windowText" lastClr="000000"/>
      </a:dk1>
      <a:lt1>
        <a:srgbClr val="FFFFFF"/>
      </a:lt1>
      <a:dk2>
        <a:srgbClr val="7F7F7F"/>
      </a:dk2>
      <a:lt2>
        <a:srgbClr val="FFFFFF"/>
      </a:lt2>
      <a:accent1>
        <a:srgbClr val="6EB7CF"/>
      </a:accent1>
      <a:accent2>
        <a:srgbClr val="2F3F6E"/>
      </a:accent2>
      <a:accent3>
        <a:srgbClr val="AEBFC0"/>
      </a:accent3>
      <a:accent4>
        <a:srgbClr val="007A87"/>
      </a:accent4>
      <a:accent5>
        <a:srgbClr val="A2C780"/>
      </a:accent5>
      <a:accent6>
        <a:srgbClr val="9C5DA4"/>
      </a:accent6>
      <a:hlink>
        <a:srgbClr val="007A87"/>
      </a:hlink>
      <a:folHlink>
        <a:srgbClr val="A8AFAF"/>
      </a:folHlink>
    </a:clrScheme>
    <a:fontScheme name="ISI-Designschriften2010">
      <a:majorFont>
        <a:latin typeface="Frutiger LT Com 45 Light"/>
        <a:ea typeface=""/>
        <a:cs typeface=""/>
      </a:majorFont>
      <a:minorFont>
        <a:latin typeface="Frutiger LT Com 45 Light"/>
        <a:ea typeface=""/>
        <a:cs typeface=""/>
      </a:minorFont>
    </a:fontScheme>
    <a:fmtScheme name="Okeanos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A8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lIns="0" tIns="0" rIns="0" bIns="0" rtlCol="0">
        <a:no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ISI-Folienvorlage2010</Template>
  <TotalTime>0</TotalTime>
  <Words>783</Words>
  <Application>Microsoft Office PowerPoint</Application>
  <PresentationFormat>Bildschirmpräsentation (4:3)</PresentationFormat>
  <Paragraphs>155</Paragraphs>
  <Slides>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Frutiger 45 Light</vt:lpstr>
      <vt:lpstr>Calibri</vt:lpstr>
      <vt:lpstr>Wingdings</vt:lpstr>
      <vt:lpstr>Frutiger LT Com 45 Light</vt:lpstr>
      <vt:lpstr>Arial Hebrew</vt:lpstr>
      <vt:lpstr>Symbol</vt:lpstr>
      <vt:lpstr>ISI-Folienvorlage2010</vt:lpstr>
      <vt:lpstr>PowerPoint-Präsentation</vt:lpstr>
      <vt:lpstr>PowerPoint-Präsentation</vt:lpstr>
      <vt:lpstr>Motivation</vt:lpstr>
      <vt:lpstr>PowerPoint-Präsentation</vt:lpstr>
      <vt:lpstr>Evaluation und Wirkungsanalyse</vt:lpstr>
      <vt:lpstr>Bestandteile der EFFORTI Toolbox</vt:lpstr>
      <vt:lpstr>PowerPoint-Präsentation</vt:lpstr>
      <vt:lpstr>PowerPoint-Präsentation</vt:lpstr>
    </vt:vector>
  </TitlesOfParts>
  <Company>Fraunhofer ISI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chs</dc:creator>
  <cp:lastModifiedBy>Bührer-Topçu, Susanne</cp:lastModifiedBy>
  <cp:revision>390</cp:revision>
  <cp:lastPrinted>2019-11-04T09:57:13Z</cp:lastPrinted>
  <dcterms:created xsi:type="dcterms:W3CDTF">2016-10-25T08:04:48Z</dcterms:created>
  <dcterms:modified xsi:type="dcterms:W3CDTF">2019-11-04T09:57:32Z</dcterms:modified>
</cp:coreProperties>
</file>